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ppt/tags/tag13.xml" ContentType="application/vnd.openxmlformats-officedocument.presentationml.tags+xml"/>
  <Override PartName="/ppt/notesSlides/notesSlide11.xml" ContentType="application/vnd.openxmlformats-officedocument.presentationml.notesSlide+xml"/>
  <Override PartName="/ppt/tags/tag14.xml" ContentType="application/vnd.openxmlformats-officedocument.presentationml.tags+xml"/>
  <Override PartName="/ppt/notesSlides/notesSlide12.xml" ContentType="application/vnd.openxmlformats-officedocument.presentationml.notesSlide+xml"/>
  <Override PartName="/ppt/tags/tag15.xml" ContentType="application/vnd.openxmlformats-officedocument.presentationml.tags+xml"/>
  <Override PartName="/ppt/notesSlides/notesSlide13.xml" ContentType="application/vnd.openxmlformats-officedocument.presentationml.notesSlide+xml"/>
  <Override PartName="/ppt/tags/tag16.xml" ContentType="application/vnd.openxmlformats-officedocument.presentationml.tags+xml"/>
  <Override PartName="/ppt/notesSlides/notesSlide14.xml" ContentType="application/vnd.openxmlformats-officedocument.presentationml.notesSlide+xml"/>
  <Override PartName="/ppt/tags/tag17.xml" ContentType="application/vnd.openxmlformats-officedocument.presentationml.tags+xml"/>
  <Override PartName="/ppt/notesSlides/notesSlide15.xml" ContentType="application/vnd.openxmlformats-officedocument.presentationml.notesSlide+xml"/>
  <Override PartName="/ppt/tags/tag18.xml" ContentType="application/vnd.openxmlformats-officedocument.presentationml.tags+xml"/>
  <Override PartName="/ppt/notesSlides/notesSlide16.xml" ContentType="application/vnd.openxmlformats-officedocument.presentationml.notesSlide+xml"/>
  <Override PartName="/ppt/tags/tag19.xml" ContentType="application/vnd.openxmlformats-officedocument.presentationml.tags+xml"/>
  <Override PartName="/ppt/notesSlides/notesSlide17.xml" ContentType="application/vnd.openxmlformats-officedocument.presentationml.notesSlide+xml"/>
  <Override PartName="/ppt/tags/tag20.xml" ContentType="application/vnd.openxmlformats-officedocument.presentationml.tags+xml"/>
  <Override PartName="/ppt/notesSlides/notesSlide18.xml" ContentType="application/vnd.openxmlformats-officedocument.presentationml.notesSlide+xml"/>
  <Override PartName="/ppt/tags/tag21.xml" ContentType="application/vnd.openxmlformats-officedocument.presentationml.tags+xml"/>
  <Override PartName="/ppt/notesSlides/notesSlide19.xml" ContentType="application/vnd.openxmlformats-officedocument.presentationml.notesSlide+xml"/>
  <Override PartName="/ppt/tags/tag22.xml" ContentType="application/vnd.openxmlformats-officedocument.presentationml.tags+xml"/>
  <Override PartName="/ppt/notesSlides/notesSlide20.xml" ContentType="application/vnd.openxmlformats-officedocument.presentationml.notesSlide+xml"/>
  <Override PartName="/ppt/tags/tag23.xml" ContentType="application/vnd.openxmlformats-officedocument.presentationml.tags+xml"/>
  <Override PartName="/ppt/notesSlides/notesSlide21.xml" ContentType="application/vnd.openxmlformats-officedocument.presentationml.notesSlide+xml"/>
  <Override PartName="/ppt/tags/tag24.xml" ContentType="application/vnd.openxmlformats-officedocument.presentationml.tags+xml"/>
  <Override PartName="/ppt/notesSlides/notesSlide22.xml" ContentType="application/vnd.openxmlformats-officedocument.presentationml.notesSlide+xml"/>
  <Override PartName="/ppt/tags/tag25.xml" ContentType="application/vnd.openxmlformats-officedocument.presentationml.tags+xml"/>
  <Override PartName="/ppt/notesSlides/notesSlide23.xml" ContentType="application/vnd.openxmlformats-officedocument.presentationml.notesSlide+xml"/>
  <Override PartName="/ppt/tags/tag26.xml" ContentType="application/vnd.openxmlformats-officedocument.presentationml.tags+xml"/>
  <Override PartName="/ppt/notesSlides/notesSlide24.xml" ContentType="application/vnd.openxmlformats-officedocument.presentationml.notesSlide+xml"/>
  <Override PartName="/ppt/tags/tag27.xml" ContentType="application/vnd.openxmlformats-officedocument.presentationml.tags+xml"/>
  <Override PartName="/ppt/notesSlides/notesSlide25.xml" ContentType="application/vnd.openxmlformats-officedocument.presentationml.notesSlide+xml"/>
  <Override PartName="/ppt/tags/tag28.xml" ContentType="application/vnd.openxmlformats-officedocument.presentationml.tags+xml"/>
  <Override PartName="/ppt/notesSlides/notesSlide26.xml" ContentType="application/vnd.openxmlformats-officedocument.presentationml.notesSlide+xml"/>
  <Override PartName="/ppt/tags/tag29.xml" ContentType="application/vnd.openxmlformats-officedocument.presentationml.tags+xml"/>
  <Override PartName="/ppt/notesSlides/notesSlide27.xml" ContentType="application/vnd.openxmlformats-officedocument.presentationml.notesSlide+xml"/>
  <Override PartName="/ppt/tags/tag30.xml" ContentType="application/vnd.openxmlformats-officedocument.presentationml.tags+xml"/>
  <Override PartName="/ppt/notesSlides/notesSlide28.xml" ContentType="application/vnd.openxmlformats-officedocument.presentationml.notesSlide+xml"/>
  <Override PartName="/ppt/tags/tag31.xml" ContentType="application/vnd.openxmlformats-officedocument.presentationml.tags+xml"/>
  <Override PartName="/ppt/notesSlides/notesSlide29.xml" ContentType="application/vnd.openxmlformats-officedocument.presentationml.notesSlide+xml"/>
  <Override PartName="/ppt/tags/tag32.xml" ContentType="application/vnd.openxmlformats-officedocument.presentationml.tags+xml"/>
  <Override PartName="/ppt/notesSlides/notesSlide30.xml" ContentType="application/vnd.openxmlformats-officedocument.presentationml.notesSlide+xml"/>
  <Override PartName="/ppt/tags/tag33.xml" ContentType="application/vnd.openxmlformats-officedocument.presentationml.tags+xml"/>
  <Override PartName="/ppt/notesSlides/notesSlide31.xml" ContentType="application/vnd.openxmlformats-officedocument.presentationml.notesSlide+xml"/>
  <Override PartName="/ppt/tags/tag34.xml" ContentType="application/vnd.openxmlformats-officedocument.presentationml.tags+xml"/>
  <Override PartName="/ppt/notesSlides/notesSlide3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handoutMasterIdLst>
    <p:handoutMasterId r:id="rId35"/>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9144000" cy="6858000" type="screen4x3"/>
  <p:notesSz cx="6858000" cy="9144000"/>
  <p:custDataLst>
    <p:tags r:id="rId3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p:cViewPr varScale="1">
        <p:scale>
          <a:sx n="93" d="100"/>
          <a:sy n="93" d="100"/>
        </p:scale>
        <p:origin x="25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rk, Jieun" userId="3710c449-77a5-404f-a11b-9544c0aefbb1" providerId="ADAL" clId="{00FDB223-4485-416A-864C-6A7F0CB68E0F}"/>
    <pc:docChg chg="custSel modSld">
      <pc:chgData name="Park, Jieun" userId="3710c449-77a5-404f-a11b-9544c0aefbb1" providerId="ADAL" clId="{00FDB223-4485-416A-864C-6A7F0CB68E0F}" dt="2023-08-11T18:20:48.895" v="23" actId="207"/>
      <pc:docMkLst>
        <pc:docMk/>
      </pc:docMkLst>
      <pc:sldChg chg="modSp mod">
        <pc:chgData name="Park, Jieun" userId="3710c449-77a5-404f-a11b-9544c0aefbb1" providerId="ADAL" clId="{00FDB223-4485-416A-864C-6A7F0CB68E0F}" dt="2023-08-11T18:16:01.087" v="0" actId="20577"/>
        <pc:sldMkLst>
          <pc:docMk/>
          <pc:sldMk cId="1121994208" sldId="256"/>
        </pc:sldMkLst>
        <pc:spChg chg="mod">
          <ac:chgData name="Park, Jieun" userId="3710c449-77a5-404f-a11b-9544c0aefbb1" providerId="ADAL" clId="{00FDB223-4485-416A-864C-6A7F0CB68E0F}" dt="2023-08-11T18:16:01.087" v="0" actId="20577"/>
          <ac:spMkLst>
            <pc:docMk/>
            <pc:sldMk cId="1121994208" sldId="256"/>
            <ac:spMk id="6" creationId="{00000000-0000-0000-0000-000000000000}"/>
          </ac:spMkLst>
        </pc:spChg>
      </pc:sldChg>
      <pc:sldChg chg="delSp modSp mod">
        <pc:chgData name="Park, Jieun" userId="3710c449-77a5-404f-a11b-9544c0aefbb1" providerId="ADAL" clId="{00FDB223-4485-416A-864C-6A7F0CB68E0F}" dt="2023-08-11T18:17:41.220" v="12" actId="1076"/>
        <pc:sldMkLst>
          <pc:docMk/>
          <pc:sldMk cId="2555932515" sldId="262"/>
        </pc:sldMkLst>
        <pc:spChg chg="del">
          <ac:chgData name="Park, Jieun" userId="3710c449-77a5-404f-a11b-9544c0aefbb1" providerId="ADAL" clId="{00FDB223-4485-416A-864C-6A7F0CB68E0F}" dt="2023-08-11T18:17:11.729" v="2" actId="478"/>
          <ac:spMkLst>
            <pc:docMk/>
            <pc:sldMk cId="2555932515" sldId="262"/>
            <ac:spMk id="4" creationId="{00000000-0000-0000-0000-000000000000}"/>
          </ac:spMkLst>
        </pc:spChg>
        <pc:spChg chg="mod">
          <ac:chgData name="Park, Jieun" userId="3710c449-77a5-404f-a11b-9544c0aefbb1" providerId="ADAL" clId="{00FDB223-4485-416A-864C-6A7F0CB68E0F}" dt="2023-08-11T18:17:36.618" v="11" actId="1076"/>
          <ac:spMkLst>
            <pc:docMk/>
            <pc:sldMk cId="2555932515" sldId="262"/>
            <ac:spMk id="9" creationId="{00000000-0000-0000-0000-000000000000}"/>
          </ac:spMkLst>
        </pc:spChg>
        <pc:graphicFrameChg chg="del">
          <ac:chgData name="Park, Jieun" userId="3710c449-77a5-404f-a11b-9544c0aefbb1" providerId="ADAL" clId="{00FDB223-4485-416A-864C-6A7F0CB68E0F}" dt="2023-08-11T18:17:09.549" v="1" actId="478"/>
          <ac:graphicFrameMkLst>
            <pc:docMk/>
            <pc:sldMk cId="2555932515" sldId="262"/>
            <ac:graphicFrameMk id="2" creationId="{00000000-0000-0000-0000-000000000000}"/>
          </ac:graphicFrameMkLst>
        </pc:graphicFrameChg>
        <pc:graphicFrameChg chg="mod">
          <ac:chgData name="Park, Jieun" userId="3710c449-77a5-404f-a11b-9544c0aefbb1" providerId="ADAL" clId="{00FDB223-4485-416A-864C-6A7F0CB68E0F}" dt="2023-08-11T18:17:41.220" v="12" actId="1076"/>
          <ac:graphicFrameMkLst>
            <pc:docMk/>
            <pc:sldMk cId="2555932515" sldId="262"/>
            <ac:graphicFrameMk id="3" creationId="{00000000-0000-0000-0000-000000000000}"/>
          </ac:graphicFrameMkLst>
        </pc:graphicFrameChg>
      </pc:sldChg>
      <pc:sldChg chg="modSp mod">
        <pc:chgData name="Park, Jieun" userId="3710c449-77a5-404f-a11b-9544c0aefbb1" providerId="ADAL" clId="{00FDB223-4485-416A-864C-6A7F0CB68E0F}" dt="2023-08-11T18:19:17.334" v="20" actId="20577"/>
        <pc:sldMkLst>
          <pc:docMk/>
          <pc:sldMk cId="4055598790" sldId="263"/>
        </pc:sldMkLst>
        <pc:graphicFrameChg chg="modGraphic">
          <ac:chgData name="Park, Jieun" userId="3710c449-77a5-404f-a11b-9544c0aefbb1" providerId="ADAL" clId="{00FDB223-4485-416A-864C-6A7F0CB68E0F}" dt="2023-08-11T18:19:17.334" v="20" actId="20577"/>
          <ac:graphicFrameMkLst>
            <pc:docMk/>
            <pc:sldMk cId="4055598790" sldId="263"/>
            <ac:graphicFrameMk id="3" creationId="{00000000-0000-0000-0000-000000000000}"/>
          </ac:graphicFrameMkLst>
        </pc:graphicFrameChg>
      </pc:sldChg>
      <pc:sldChg chg="modSp mod">
        <pc:chgData name="Park, Jieun" userId="3710c449-77a5-404f-a11b-9544c0aefbb1" providerId="ADAL" clId="{00FDB223-4485-416A-864C-6A7F0CB68E0F}" dt="2023-08-11T18:20:48.895" v="23" actId="207"/>
        <pc:sldMkLst>
          <pc:docMk/>
          <pc:sldMk cId="3302694445" sldId="287"/>
        </pc:sldMkLst>
        <pc:spChg chg="mod">
          <ac:chgData name="Park, Jieun" userId="3710c449-77a5-404f-a11b-9544c0aefbb1" providerId="ADAL" clId="{00FDB223-4485-416A-864C-6A7F0CB68E0F}" dt="2023-08-11T18:20:48.895" v="23" actId="207"/>
          <ac:spMkLst>
            <pc:docMk/>
            <pc:sldMk cId="3302694445" sldId="287"/>
            <ac:spMk id="7" creationId="{00000000-0000-0000-0000-000000000000}"/>
          </ac:spMkLst>
        </pc:spChg>
      </pc:sldChg>
    </pc:docChg>
  </pc:docChgLst>
  <pc:docChgLst>
    <pc:chgData name="Park, Jieun" userId="3710c449-77a5-404f-a11b-9544c0aefbb1" providerId="ADAL" clId="{83237EA4-4CFE-4D58-B5F0-9E40C15B23FB}"/>
    <pc:docChg chg="modSld">
      <pc:chgData name="Park, Jieun" userId="3710c449-77a5-404f-a11b-9544c0aefbb1" providerId="ADAL" clId="{83237EA4-4CFE-4D58-B5F0-9E40C15B23FB}" dt="2024-02-28T19:59:41.623" v="7" actId="20577"/>
      <pc:docMkLst>
        <pc:docMk/>
      </pc:docMkLst>
      <pc:sldChg chg="modSp mod">
        <pc:chgData name="Park, Jieun" userId="3710c449-77a5-404f-a11b-9544c0aefbb1" providerId="ADAL" clId="{83237EA4-4CFE-4D58-B5F0-9E40C15B23FB}" dt="2024-02-28T19:59:41.623" v="7" actId="20577"/>
        <pc:sldMkLst>
          <pc:docMk/>
          <pc:sldMk cId="1121994208" sldId="256"/>
        </pc:sldMkLst>
        <pc:spChg chg="mod">
          <ac:chgData name="Park, Jieun" userId="3710c449-77a5-404f-a11b-9544c0aefbb1" providerId="ADAL" clId="{83237EA4-4CFE-4D58-B5F0-9E40C15B23FB}" dt="2024-02-28T19:59:41.623" v="7" actId="20577"/>
          <ac:spMkLst>
            <pc:docMk/>
            <pc:sldMk cId="1121994208" sldId="256"/>
            <ac:spMk id="6"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08B5CF0-FC49-49EE-92EF-5AA32282B4FE}" type="datetimeFigureOut">
              <a:rPr lang="en-US" smtClean="0"/>
              <a:t>2/28/2024</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0BA5A69-63C7-4B80-82CA-40BA3C706B9A}" type="slidenum">
              <a:rPr lang="en-US" smtClean="0"/>
              <a:t>‹#›</a:t>
            </a:fld>
            <a:endParaRPr lang="en-US" dirty="0"/>
          </a:p>
        </p:txBody>
      </p:sp>
    </p:spTree>
    <p:extLst>
      <p:ext uri="{BB962C8B-B14F-4D97-AF65-F5344CB8AC3E}">
        <p14:creationId xmlns:p14="http://schemas.microsoft.com/office/powerpoint/2010/main" val="190777598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8481BC-E2BD-4D41-8013-CDF277F54B7E}" type="datetimeFigureOut">
              <a:rPr lang="en-US" smtClean="0"/>
              <a:t>2/28/2024</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511B18-5C31-4621-9EF7-4A6947F79095}" type="slidenum">
              <a:rPr lang="en-US" smtClean="0"/>
              <a:t>‹#›</a:t>
            </a:fld>
            <a:endParaRPr lang="en-US" dirty="0"/>
          </a:p>
        </p:txBody>
      </p:sp>
    </p:spTree>
    <p:extLst>
      <p:ext uri="{BB962C8B-B14F-4D97-AF65-F5344CB8AC3E}">
        <p14:creationId xmlns:p14="http://schemas.microsoft.com/office/powerpoint/2010/main" val="121096170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843295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479757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167759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511B18-5C31-4621-9EF7-4A6947F79095}" type="slidenum">
              <a:rPr lang="en-US" smtClean="0"/>
              <a:t>12</a:t>
            </a:fld>
            <a:endParaRPr lang="en-US" dirty="0"/>
          </a:p>
        </p:txBody>
      </p:sp>
    </p:spTree>
    <p:extLst>
      <p:ext uri="{BB962C8B-B14F-4D97-AF65-F5344CB8AC3E}">
        <p14:creationId xmlns:p14="http://schemas.microsoft.com/office/powerpoint/2010/main" val="24284317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246123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993080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789110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916937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985609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529340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986354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155624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170492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640755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946088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030558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2009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942235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331637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517558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006793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193343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683080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915139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036255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709354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254503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093606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105518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902748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774670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940947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A952A7-07D3-4D03-8A24-B1261072C2A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49366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A952A7-07D3-4D03-8A24-B1261072C2A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783959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A952A7-07D3-4D03-8A24-B1261072C2A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301088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0_Title Slide">
    <p:spTree>
      <p:nvGrpSpPr>
        <p:cNvPr id="1" name=""/>
        <p:cNvGrpSpPr/>
        <p:nvPr/>
      </p:nvGrpSpPr>
      <p:grpSpPr>
        <a:xfrm>
          <a:off x="0" y="0"/>
          <a:ext cx="0" cy="0"/>
          <a:chOff x="0" y="0"/>
          <a:chExt cx="0" cy="0"/>
        </a:xfrm>
      </p:grpSpPr>
      <p:sp>
        <p:nvSpPr>
          <p:cNvPr id="4" name="Rectangle 6"/>
          <p:cNvSpPr>
            <a:spLocks noGrp="1" noChangeArrowheads="1"/>
          </p:cNvSpPr>
          <p:nvPr>
            <p:ph type="sldNum" sz="quarter" idx="10"/>
          </p:nvPr>
        </p:nvSpPr>
        <p:spPr>
          <a:ln/>
        </p:spPr>
        <p:txBody>
          <a:bodyPr/>
          <a:lstStyle>
            <a:lvl1pPr>
              <a:defRPr/>
            </a:lvl1pPr>
          </a:lstStyle>
          <a:p>
            <a:pPr>
              <a:defRPr/>
            </a:pPr>
            <a:fld id="{13368FFA-D73E-49BA-B120-F5650C86A848}" type="slidenum">
              <a:rPr lang="en-US">
                <a:solidFill>
                  <a:prstClr val="black">
                    <a:tint val="75000"/>
                  </a:prstClr>
                </a:solidFill>
              </a:rPr>
              <a:pPr>
                <a:defRPr/>
              </a:pPr>
              <a:t>‹#›</a:t>
            </a:fld>
            <a:endParaRPr lang="en-US" dirty="0">
              <a:solidFill>
                <a:prstClr val="black">
                  <a:tint val="75000"/>
                </a:prstClr>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r>
              <a:rPr lang="en-US" dirty="0">
                <a:solidFill>
                  <a:prstClr val="black">
                    <a:tint val="75000"/>
                  </a:prstClr>
                </a:solidFill>
              </a:rPr>
              <a:t>--- Confidential ---</a:t>
            </a:r>
          </a:p>
        </p:txBody>
      </p:sp>
      <p:sp>
        <p:nvSpPr>
          <p:cNvPr id="3" name="Text Placeholder 2"/>
          <p:cNvSpPr>
            <a:spLocks noGrp="1"/>
          </p:cNvSpPr>
          <p:nvPr>
            <p:ph type="body" sz="quarter" idx="12"/>
          </p:nvPr>
        </p:nvSpPr>
        <p:spPr>
          <a:xfrm>
            <a:off x="269240" y="1067594"/>
            <a:ext cx="8646160" cy="5410200"/>
          </a:xfrm>
          <a:prstGeom prst="rect">
            <a:avLst/>
          </a:prstGeom>
        </p:spPr>
        <p:txBody>
          <a:bodyPr/>
          <a:lstStyle>
            <a:lvl1pPr>
              <a:defRPr sz="2800" b="0" u="none">
                <a:latin typeface="+mj-lt"/>
              </a:defRPr>
            </a:lvl1pPr>
            <a:lvl2pPr marL="742950" indent="-285750">
              <a:buFont typeface="Wingdings" panose="05000000000000000000" pitchFamily="2" charset="2"/>
              <a:buChar char="Q"/>
              <a:defRPr sz="2400" b="0">
                <a:latin typeface="+mj-lt"/>
              </a:defRPr>
            </a:lvl2pPr>
            <a:lvl3pPr marL="1143000" indent="-228600">
              <a:buFont typeface="Wingdings" panose="05000000000000000000" pitchFamily="2" charset="2"/>
              <a:buChar char="Q"/>
              <a:defRPr sz="2000" b="0">
                <a:latin typeface="+mj-lt"/>
              </a:defRPr>
            </a:lvl3pPr>
            <a:lvl4pPr marL="1600200" indent="-228600">
              <a:buFont typeface="Wingdings" panose="05000000000000000000" pitchFamily="2" charset="2"/>
              <a:buChar char="Q"/>
              <a:defRPr sz="1600" b="0">
                <a:latin typeface="+mj-lt"/>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8853074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5" name="Rectangle 12"/>
          <p:cNvSpPr>
            <a:spLocks noGrp="1" noChangeArrowheads="1"/>
          </p:cNvSpPr>
          <p:nvPr>
            <p:ph type="ftr" sz="quarter" idx="11"/>
          </p:nvPr>
        </p:nvSpPr>
        <p:spPr>
          <a:ln/>
        </p:spPr>
        <p:txBody>
          <a:bodyPr/>
          <a:lstStyle>
            <a:lvl1pPr>
              <a:defRPr/>
            </a:lvl1pPr>
          </a:lstStyle>
          <a:p>
            <a:pPr>
              <a:defRPr/>
            </a:pPr>
            <a:endParaRPr lang="en-US" dirty="0">
              <a:solidFill>
                <a:prstClr val="black">
                  <a:tint val="75000"/>
                </a:prstClr>
              </a:solidFill>
            </a:endParaRPr>
          </a:p>
        </p:txBody>
      </p:sp>
      <p:sp>
        <p:nvSpPr>
          <p:cNvPr id="3" name="Text Placeholder 2"/>
          <p:cNvSpPr>
            <a:spLocks noGrp="1"/>
          </p:cNvSpPr>
          <p:nvPr>
            <p:ph type="body" sz="quarter" idx="12"/>
          </p:nvPr>
        </p:nvSpPr>
        <p:spPr>
          <a:xfrm>
            <a:off x="269240" y="1067594"/>
            <a:ext cx="8646160" cy="5410200"/>
          </a:xfrm>
          <a:prstGeom prst="rect">
            <a:avLst/>
          </a:prstGeom>
        </p:spPr>
        <p:txBody>
          <a:bodyPr/>
          <a:lstStyle>
            <a:lvl1pPr>
              <a:defRPr sz="2800" b="0" u="none">
                <a:latin typeface="Lucida Sans" panose="020B0602030504020204" pitchFamily="34" charset="0"/>
              </a:defRPr>
            </a:lvl1pPr>
            <a:lvl2pPr marL="742950" indent="-285750">
              <a:buFont typeface="Wingdings" panose="05000000000000000000" pitchFamily="2" charset="2"/>
              <a:buChar char="Q"/>
              <a:defRPr sz="2400" b="0">
                <a:latin typeface="Lucida Sans" panose="020B0602030504020204" pitchFamily="34" charset="0"/>
              </a:defRPr>
            </a:lvl2pPr>
            <a:lvl3pPr marL="1143000" indent="-228600">
              <a:buFont typeface="Wingdings" panose="05000000000000000000" pitchFamily="2" charset="2"/>
              <a:buChar char="Q"/>
              <a:defRPr sz="2000" b="0">
                <a:latin typeface="Lucida Sans" panose="020B0602030504020204" pitchFamily="34" charset="0"/>
              </a:defRPr>
            </a:lvl3pPr>
            <a:lvl4pPr marL="1600200" indent="-228600">
              <a:buFont typeface="Wingdings" panose="05000000000000000000" pitchFamily="2" charset="2"/>
              <a:buChar char="Q"/>
              <a:defRPr sz="1600" b="0">
                <a:latin typeface="Lucida Sans" panose="020B0602030504020204" pitchFamily="34" charset="0"/>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6"/>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A952A7-07D3-4D03-8A24-B1261072C2A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287431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6_Title Slide">
    <p:spTree>
      <p:nvGrpSpPr>
        <p:cNvPr id="1" name=""/>
        <p:cNvGrpSpPr/>
        <p:nvPr/>
      </p:nvGrpSpPr>
      <p:grpSpPr>
        <a:xfrm>
          <a:off x="0" y="0"/>
          <a:ext cx="0" cy="0"/>
          <a:chOff x="0" y="0"/>
          <a:chExt cx="0" cy="0"/>
        </a:xfrm>
      </p:grpSpPr>
      <p:sp>
        <p:nvSpPr>
          <p:cNvPr id="4" name="Rectangle 6"/>
          <p:cNvSpPr>
            <a:spLocks noGrp="1" noChangeArrowheads="1"/>
          </p:cNvSpPr>
          <p:nvPr>
            <p:ph type="sldNum" sz="quarter" idx="10"/>
          </p:nvPr>
        </p:nvSpPr>
        <p:spPr>
          <a:ln/>
        </p:spPr>
        <p:txBody>
          <a:bodyPr/>
          <a:lstStyle>
            <a:lvl1pPr>
              <a:defRPr/>
            </a:lvl1pPr>
          </a:lstStyle>
          <a:p>
            <a:pPr>
              <a:defRPr/>
            </a:pPr>
            <a:fld id="{13368FFA-D73E-49BA-B120-F5650C86A848}" type="slidenum">
              <a:rPr lang="en-US">
                <a:solidFill>
                  <a:prstClr val="black">
                    <a:tint val="75000"/>
                  </a:prstClr>
                </a:solidFill>
              </a:rPr>
              <a:pPr>
                <a:defRPr/>
              </a:pPr>
              <a:t>‹#›</a:t>
            </a:fld>
            <a:endParaRPr lang="en-US" dirty="0">
              <a:solidFill>
                <a:prstClr val="black">
                  <a:tint val="75000"/>
                </a:prstClr>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r>
              <a:rPr lang="en-US" dirty="0">
                <a:solidFill>
                  <a:prstClr val="black">
                    <a:tint val="75000"/>
                  </a:prstClr>
                </a:solidFill>
              </a:rPr>
              <a:t>--- Confidential ---</a:t>
            </a:r>
          </a:p>
        </p:txBody>
      </p:sp>
      <p:sp>
        <p:nvSpPr>
          <p:cNvPr id="3" name="Text Placeholder 2"/>
          <p:cNvSpPr>
            <a:spLocks noGrp="1"/>
          </p:cNvSpPr>
          <p:nvPr>
            <p:ph type="body" sz="quarter" idx="12"/>
          </p:nvPr>
        </p:nvSpPr>
        <p:spPr>
          <a:xfrm>
            <a:off x="269240" y="1371600"/>
            <a:ext cx="8646160" cy="5106194"/>
          </a:xfrm>
          <a:prstGeom prst="rect">
            <a:avLst/>
          </a:prstGeom>
        </p:spPr>
        <p:txBody>
          <a:bodyPr/>
          <a:lstStyle>
            <a:lvl1pPr>
              <a:defRPr sz="2800" b="0" u="none">
                <a:latin typeface="Lucida Sans" panose="020B0602030504020204" pitchFamily="34" charset="0"/>
              </a:defRPr>
            </a:lvl1pPr>
            <a:lvl2pPr marL="742950" indent="-285750">
              <a:buFont typeface="Wingdings" panose="05000000000000000000" pitchFamily="2" charset="2"/>
              <a:buChar char="Q"/>
              <a:defRPr sz="2400" b="0">
                <a:latin typeface="Lucida Sans" panose="020B0602030504020204" pitchFamily="34" charset="0"/>
              </a:defRPr>
            </a:lvl2pPr>
            <a:lvl3pPr marL="1143000" indent="-228600">
              <a:buFont typeface="Wingdings" panose="05000000000000000000" pitchFamily="2" charset="2"/>
              <a:buChar char="Q"/>
              <a:defRPr sz="2000" b="0">
                <a:latin typeface="Lucida Sans" panose="020B0602030504020204" pitchFamily="34" charset="0"/>
              </a:defRPr>
            </a:lvl3pPr>
            <a:lvl4pPr marL="1600200" indent="-228600">
              <a:buFont typeface="Wingdings" panose="05000000000000000000" pitchFamily="2" charset="2"/>
              <a:buChar char="Q"/>
              <a:defRPr sz="1600" b="0">
                <a:latin typeface="Lucida Sans" panose="020B0602030504020204" pitchFamily="34" charset="0"/>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8283383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xfrm>
            <a:off x="457200" y="6422064"/>
            <a:ext cx="2133600" cy="365125"/>
          </a:xfrm>
          <a:prstGeom prst="rect">
            <a:avLst/>
          </a:prstGeom>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xfrm>
            <a:off x="3124200" y="6422064"/>
            <a:ext cx="2895600" cy="365125"/>
          </a:xfrm>
          <a:prstGeom prst="rect">
            <a:avLst/>
          </a:prstGeom>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xfrm>
            <a:off x="8153400" y="6422064"/>
            <a:ext cx="762000" cy="365125"/>
          </a:xfrm>
          <a:prstGeom prst="rect">
            <a:avLst/>
          </a:prstGeom>
          <a:ln/>
        </p:spPr>
        <p:txBody>
          <a:bodyPr/>
          <a:lstStyle>
            <a:lvl1pPr>
              <a:defRPr/>
            </a:lvl1pPr>
          </a:lstStyle>
          <a:p>
            <a:pPr>
              <a:defRPr/>
            </a:pPr>
            <a:fld id="{62259E99-72A7-43FD-87B1-577A3317C77B}" type="slidenum">
              <a:rPr lang="en-US" smtClean="0"/>
              <a:pPr>
                <a:defRPr/>
              </a:pPr>
              <a:t>‹#›</a:t>
            </a:fld>
            <a:endParaRPr lang="en-US" dirty="0"/>
          </a:p>
        </p:txBody>
      </p:sp>
    </p:spTree>
    <p:extLst>
      <p:ext uri="{BB962C8B-B14F-4D97-AF65-F5344CB8AC3E}">
        <p14:creationId xmlns:p14="http://schemas.microsoft.com/office/powerpoint/2010/main" val="3237448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A952A7-07D3-4D03-8A24-B1261072C2A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42793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A952A7-07D3-4D03-8A24-B1261072C2A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11841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8" name="Slide Number Placeholder 6"/>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A952A7-07D3-4D03-8A24-B1261072C2A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75397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10" name="Slide Number Placeholder 6"/>
          <p:cNvSpPr>
            <a:spLocks noGrp="1"/>
          </p:cNvSpPr>
          <p:nvPr>
            <p:ph type="sldNum" sz="quarter" idx="12"/>
          </p:nvPr>
        </p:nvSpPr>
        <p:spPr>
          <a:xfrm>
            <a:off x="7010400" y="64928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A952A7-07D3-4D03-8A24-B1261072C2A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02468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6"/>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A952A7-07D3-4D03-8A24-B1261072C2A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319092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6"/>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A952A7-07D3-4D03-8A24-B1261072C2A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04824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8" name="Slide Number Placeholder 6"/>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A952A7-07D3-4D03-8A24-B1261072C2A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437902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8" name="Slide Number Placeholder 6"/>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A952A7-07D3-4D03-8A24-B1261072C2A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127950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2" name="Rectangle 1"/>
          <p:cNvSpPr/>
          <p:nvPr userDrawn="1"/>
        </p:nvSpPr>
        <p:spPr>
          <a:xfrm>
            <a:off x="0" y="0"/>
            <a:ext cx="9144000" cy="1371600"/>
          </a:xfrm>
          <a:prstGeom prst="rect">
            <a:avLst/>
          </a:prstGeom>
          <a:noFill/>
          <a:ln>
            <a:gradFill flip="none" rotWithShape="1">
              <a:gsLst>
                <a:gs pos="0">
                  <a:schemeClr val="bg1">
                    <a:lumMod val="65000"/>
                  </a:schemeClr>
                </a:gs>
                <a:gs pos="50000">
                  <a:schemeClr val="bg1">
                    <a:lumMod val="75000"/>
                  </a:schemeClr>
                </a:gs>
                <a:gs pos="100000">
                  <a:schemeClr val="bg1">
                    <a:lumMod val="6500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Slide Number Placeholder 6"/>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A952A7-07D3-4D03-8A24-B1261072C2A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137887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Wingdings" panose="05000000000000000000" pitchFamily="2" charset="2"/>
        <a:buChar char="Q"/>
        <a:defRPr sz="3200" kern="1200">
          <a:solidFill>
            <a:schemeClr val="tx1"/>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Q"/>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5.xml"/><Relationship Id="rId1" Type="http://schemas.openxmlformats.org/officeDocument/2006/relationships/tags" Target="../tags/tag1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5.xml"/><Relationship Id="rId1" Type="http://schemas.openxmlformats.org/officeDocument/2006/relationships/tags" Target="../tags/tag15.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5.xml"/><Relationship Id="rId1" Type="http://schemas.openxmlformats.org/officeDocument/2006/relationships/tags" Target="../tags/tag16.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5.xml"/><Relationship Id="rId1" Type="http://schemas.openxmlformats.org/officeDocument/2006/relationships/tags" Target="../tags/tag1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5.xml"/><Relationship Id="rId1" Type="http://schemas.openxmlformats.org/officeDocument/2006/relationships/tags" Target="../tags/tag18.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5.xml"/><Relationship Id="rId1" Type="http://schemas.openxmlformats.org/officeDocument/2006/relationships/tags" Target="../tags/tag19.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5.xml"/><Relationship Id="rId1" Type="http://schemas.openxmlformats.org/officeDocument/2006/relationships/tags" Target="../tags/tag20.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5.xml"/><Relationship Id="rId1" Type="http://schemas.openxmlformats.org/officeDocument/2006/relationships/tags" Target="../tags/tag2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5.xml"/><Relationship Id="rId1" Type="http://schemas.openxmlformats.org/officeDocument/2006/relationships/tags" Target="../tags/tag2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5.xml"/><Relationship Id="rId1" Type="http://schemas.openxmlformats.org/officeDocument/2006/relationships/tags" Target="../tags/tag23.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5.xml"/><Relationship Id="rId1" Type="http://schemas.openxmlformats.org/officeDocument/2006/relationships/tags" Target="../tags/tag24.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5.xml"/><Relationship Id="rId1" Type="http://schemas.openxmlformats.org/officeDocument/2006/relationships/tags" Target="../tags/tag25.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5.xml"/><Relationship Id="rId1" Type="http://schemas.openxmlformats.org/officeDocument/2006/relationships/tags" Target="../tags/tag26.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5.xml"/><Relationship Id="rId1" Type="http://schemas.openxmlformats.org/officeDocument/2006/relationships/tags" Target="../tags/tag27.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5.xml"/><Relationship Id="rId1" Type="http://schemas.openxmlformats.org/officeDocument/2006/relationships/tags" Target="../tags/tag28.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5.xml"/><Relationship Id="rId1" Type="http://schemas.openxmlformats.org/officeDocument/2006/relationships/tags" Target="../tags/tag29.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5.xml"/><Relationship Id="rId1" Type="http://schemas.openxmlformats.org/officeDocument/2006/relationships/tags" Target="../tags/tag30.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5.xml"/><Relationship Id="rId1" Type="http://schemas.openxmlformats.org/officeDocument/2006/relationships/tags" Target="../tags/tag3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5.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5.xml"/><Relationship Id="rId1" Type="http://schemas.openxmlformats.org/officeDocument/2006/relationships/tags" Target="../tags/tag3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5.xml"/><Relationship Id="rId1" Type="http://schemas.openxmlformats.org/officeDocument/2006/relationships/tags" Target="../tags/tag33.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5.xml"/><Relationship Id="rId1" Type="http://schemas.openxmlformats.org/officeDocument/2006/relationships/tags" Target="../tags/tag34.xml"/><Relationship Id="rId4" Type="http://schemas.openxmlformats.org/officeDocument/2006/relationships/hyperlink" Target="mailto:fuel@mesa-air.com"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5.xml"/><Relationship Id="rId1" Type="http://schemas.openxmlformats.org/officeDocument/2006/relationships/tags" Target="../tags/tag5.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8.jpeg"/><Relationship Id="rId5" Type="http://schemas.microsoft.com/office/2007/relationships/hdphoto" Target="../media/hdphoto1.wdp"/><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0.xml"/><Relationship Id="rId1" Type="http://schemas.openxmlformats.org/officeDocument/2006/relationships/tags" Target="../tags/tag9.xml"/><Relationship Id="rId5" Type="http://schemas.openxmlformats.org/officeDocument/2006/relationships/image" Target="../media/image9.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 y="2141873"/>
            <a:ext cx="9144000" cy="3487140"/>
          </a:xfrm>
        </p:spPr>
        <p:txBody>
          <a:bodyPr/>
          <a:lstStyle/>
          <a:p>
            <a:pPr algn="ctr"/>
            <a:r>
              <a:rPr lang="en-US" cap="none" dirty="0"/>
              <a:t>Mesa Airlines, Inc.</a:t>
            </a:r>
            <a:br>
              <a:rPr lang="en-US" cap="none" dirty="0">
                <a:solidFill>
                  <a:srgbClr val="FF00FF"/>
                </a:solidFill>
              </a:rPr>
            </a:br>
            <a:r>
              <a:rPr lang="en-US" cap="none" dirty="0"/>
              <a:t>CRJ Fueling Procedures Training</a:t>
            </a:r>
            <a:br>
              <a:rPr lang="en-US" cap="none" dirty="0">
                <a:solidFill>
                  <a:srgbClr val="FF00FF"/>
                </a:solidFill>
              </a:rPr>
            </a:br>
            <a:br>
              <a:rPr lang="en-US" cap="none" dirty="0">
                <a:solidFill>
                  <a:srgbClr val="FF00FF"/>
                </a:solidFill>
              </a:rPr>
            </a:br>
            <a:br>
              <a:rPr lang="en-US" cap="none" dirty="0">
                <a:solidFill>
                  <a:srgbClr val="FF00FF"/>
                </a:solidFill>
              </a:rPr>
            </a:br>
            <a:r>
              <a:rPr lang="en-US" sz="2800" b="0" cap="none" dirty="0"/>
              <a:t>Covering the full policies and procedures for into-plane fueling </a:t>
            </a:r>
            <a:r>
              <a:rPr lang="en-US" sz="2800" b="0" cap="none"/>
              <a:t>of the CRJ-900 </a:t>
            </a:r>
            <a:r>
              <a:rPr lang="en-US" sz="2800" b="0" cap="none" dirty="0"/>
              <a:t>aircraft.</a:t>
            </a:r>
          </a:p>
        </p:txBody>
      </p:sp>
    </p:spTree>
    <p:custDataLst>
      <p:tags r:id="rId1"/>
    </p:custDataLst>
    <p:extLst>
      <p:ext uri="{BB962C8B-B14F-4D97-AF65-F5344CB8AC3E}">
        <p14:creationId xmlns:p14="http://schemas.microsoft.com/office/powerpoint/2010/main" val="11219942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p:nvPr>
        </p:nvSpPr>
        <p:spPr>
          <a:xfrm>
            <a:off x="457200" y="1597981"/>
            <a:ext cx="8229600" cy="4528182"/>
          </a:xfrm>
        </p:spPr>
        <p:txBody>
          <a:bodyPr>
            <a:normAutofit/>
          </a:bodyPr>
          <a:lstStyle/>
          <a:p>
            <a:pPr marL="0" indent="0">
              <a:spcBef>
                <a:spcPts val="1200"/>
              </a:spcBef>
              <a:buNone/>
            </a:pPr>
            <a:r>
              <a:rPr lang="en-US" sz="2400" dirty="0"/>
              <a:t>If the Fault Annunc. Indicator Light (6) comes on, immediately notify the flight crew and stop fueling.</a:t>
            </a:r>
          </a:p>
          <a:p>
            <a:pPr>
              <a:spcBef>
                <a:spcPts val="1200"/>
              </a:spcBef>
            </a:pPr>
            <a:r>
              <a:rPr lang="en-US" sz="2400" dirty="0"/>
              <a:t>Push and hold the BITE INITIA switch/button for a minimum of 30 seconds.</a:t>
            </a:r>
          </a:p>
          <a:p>
            <a:pPr>
              <a:spcBef>
                <a:spcPts val="1200"/>
              </a:spcBef>
            </a:pPr>
            <a:r>
              <a:rPr lang="en-US" sz="2400" dirty="0"/>
              <a:t>Write down any codes displayed and provide them to the pilot-in-command (PIC) . The PIC may call for maintenance to troubleshoot the problem, or may direct you to perform overwing fueling.</a:t>
            </a:r>
          </a:p>
          <a:p>
            <a:endParaRPr lang="en-US" dirty="0"/>
          </a:p>
        </p:txBody>
      </p:sp>
      <p:sp>
        <p:nvSpPr>
          <p:cNvPr id="3" name="Title 1"/>
          <p:cNvSpPr txBox="1">
            <a:spLocks/>
          </p:cNvSpPr>
          <p:nvPr/>
        </p:nvSpPr>
        <p:spPr>
          <a:xfrm>
            <a:off x="964734" y="274638"/>
            <a:ext cx="7722066"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chemeClr val="bg1"/>
                </a:solidFill>
              </a:rPr>
              <a:t>System Faults</a:t>
            </a:r>
          </a:p>
        </p:txBody>
      </p:sp>
    </p:spTree>
    <p:custDataLst>
      <p:tags r:id="rId1"/>
    </p:custDataLst>
    <p:extLst>
      <p:ext uri="{BB962C8B-B14F-4D97-AF65-F5344CB8AC3E}">
        <p14:creationId xmlns:p14="http://schemas.microsoft.com/office/powerpoint/2010/main" val="21365197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850027"/>
          </a:xfrm>
        </p:spPr>
        <p:txBody>
          <a:bodyPr>
            <a:normAutofit fontScale="92500" lnSpcReduction="10000"/>
          </a:bodyPr>
          <a:lstStyle/>
          <a:p>
            <a:r>
              <a:rPr lang="en-US" dirty="0"/>
              <a:t>Single-Point Pressure Refueling</a:t>
            </a:r>
          </a:p>
          <a:p>
            <a:pPr lvl="1"/>
            <a:r>
              <a:rPr lang="en-US" sz="2400" dirty="0"/>
              <a:t>Used when fueling in automatic or manual pressure mode. The automatic mode and single-point pressure port should be used at all times unless the system is inoperative.</a:t>
            </a:r>
          </a:p>
          <a:p>
            <a:r>
              <a:rPr lang="en-US" dirty="0"/>
              <a:t>Gravity Refueling (Overwing)</a:t>
            </a:r>
          </a:p>
          <a:p>
            <a:pPr lvl="1"/>
            <a:r>
              <a:rPr lang="en-US" sz="2400" dirty="0"/>
              <a:t>Gravity refueling may be used ONLY when the single-point pressure refueling system is inoperative and care must be taken using wing-mats to prevent damage to the aircraft skin.</a:t>
            </a:r>
          </a:p>
          <a:p>
            <a:r>
              <a:rPr lang="en-US" dirty="0"/>
              <a:t>Suction Defueling</a:t>
            </a:r>
          </a:p>
          <a:p>
            <a:pPr lvl="1"/>
            <a:r>
              <a:rPr lang="en-US" sz="2400" dirty="0"/>
              <a:t>If you are required to defuel a Mesa aircraft, follow the specific policies for defueling Mesa aircraft.</a:t>
            </a:r>
          </a:p>
          <a:p>
            <a:pPr lvl="1"/>
            <a:r>
              <a:rPr lang="en-US" sz="2400" dirty="0"/>
              <a:t>Gravity defueling requires authorized Mesa maintenance personnel to be present.</a:t>
            </a:r>
          </a:p>
        </p:txBody>
      </p:sp>
      <p:sp>
        <p:nvSpPr>
          <p:cNvPr id="5" name="Title 1"/>
          <p:cNvSpPr txBox="1">
            <a:spLocks/>
          </p:cNvSpPr>
          <p:nvPr/>
        </p:nvSpPr>
        <p:spPr>
          <a:xfrm>
            <a:off x="2038864" y="274638"/>
            <a:ext cx="6647935" cy="923967"/>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a:solidFill>
                  <a:schemeClr val="bg1"/>
                </a:solidFill>
              </a:rPr>
              <a:t>Types of CRJ Fueling Operations</a:t>
            </a:r>
          </a:p>
        </p:txBody>
      </p:sp>
    </p:spTree>
    <p:custDataLst>
      <p:tags r:id="rId1"/>
    </p:custDataLst>
    <p:extLst>
      <p:ext uri="{BB962C8B-B14F-4D97-AF65-F5344CB8AC3E}">
        <p14:creationId xmlns:p14="http://schemas.microsoft.com/office/powerpoint/2010/main" val="35306838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17638"/>
            <a:ext cx="8229600" cy="5213981"/>
          </a:xfrm>
        </p:spPr>
        <p:txBody>
          <a:bodyPr>
            <a:normAutofit/>
          </a:bodyPr>
          <a:lstStyle/>
          <a:p>
            <a:pPr marL="36576" indent="0">
              <a:spcBef>
                <a:spcPts val="600"/>
              </a:spcBef>
              <a:spcAft>
                <a:spcPts val="1200"/>
              </a:spcAft>
              <a:buNone/>
            </a:pPr>
            <a:r>
              <a:rPr lang="en-US" sz="2700" dirty="0">
                <a:latin typeface="Arial" pitchFamily="34" charset="0"/>
                <a:cs typeface="Arial" pitchFamily="34" charset="0"/>
              </a:rPr>
              <a:t>Before configuring the fueling equipment or the airplane for fueling, the following must be confirmed:</a:t>
            </a:r>
          </a:p>
          <a:p>
            <a:pPr marL="457200" indent="-457200">
              <a:spcBef>
                <a:spcPts val="600"/>
              </a:spcBef>
              <a:spcAft>
                <a:spcPts val="600"/>
              </a:spcAft>
            </a:pPr>
            <a:r>
              <a:rPr lang="en-US" sz="2400" dirty="0">
                <a:latin typeface="Arial" pitchFamily="34" charset="0"/>
                <a:cs typeface="Arial" pitchFamily="34" charset="0"/>
              </a:rPr>
              <a:t>The aircraft must be on level ground.</a:t>
            </a:r>
          </a:p>
          <a:p>
            <a:pPr marL="457200" indent="-457200">
              <a:spcBef>
                <a:spcPts val="600"/>
              </a:spcBef>
              <a:spcAft>
                <a:spcPts val="600"/>
              </a:spcAft>
            </a:pPr>
            <a:r>
              <a:rPr lang="en-US" sz="2400" dirty="0">
                <a:latin typeface="Arial" pitchFamily="34" charset="0"/>
                <a:cs typeface="Arial" pitchFamily="34" charset="0"/>
              </a:rPr>
              <a:t>Ensure there are no personnel or equipment underneath the aircraft.</a:t>
            </a:r>
          </a:p>
          <a:p>
            <a:pPr marL="457200" indent="-457200">
              <a:spcBef>
                <a:spcPts val="600"/>
              </a:spcBef>
              <a:spcAft>
                <a:spcPts val="600"/>
              </a:spcAft>
            </a:pPr>
            <a:r>
              <a:rPr lang="en-US" sz="2400" dirty="0">
                <a:latin typeface="Arial" pitchFamily="34" charset="0"/>
                <a:cs typeface="Arial" pitchFamily="34" charset="0"/>
              </a:rPr>
              <a:t>Ensure the aircraft is connected to ground power.</a:t>
            </a:r>
          </a:p>
          <a:p>
            <a:pPr marL="457200" indent="-457200">
              <a:spcBef>
                <a:spcPts val="600"/>
              </a:spcBef>
              <a:spcAft>
                <a:spcPts val="600"/>
              </a:spcAft>
            </a:pPr>
            <a:r>
              <a:rPr lang="en-US" sz="2400" dirty="0">
                <a:latin typeface="Arial" pitchFamily="34" charset="0"/>
                <a:cs typeface="Arial" pitchFamily="34" charset="0"/>
              </a:rPr>
              <a:t>If performing overwing fueling, protective wing mats </a:t>
            </a:r>
            <a:r>
              <a:rPr lang="en-US" sz="2400" u="sng" dirty="0">
                <a:latin typeface="Arial" pitchFamily="34" charset="0"/>
                <a:cs typeface="Arial" pitchFamily="34" charset="0"/>
              </a:rPr>
              <a:t>MUST</a:t>
            </a:r>
            <a:r>
              <a:rPr lang="en-US" sz="2400" dirty="0">
                <a:latin typeface="Arial" pitchFamily="34" charset="0"/>
                <a:cs typeface="Arial" pitchFamily="34" charset="0"/>
              </a:rPr>
              <a:t> be used to prevent damage or scratching of the wing surface. Mesh mats, sometimes called “bar mats” are not acceptable.</a:t>
            </a:r>
          </a:p>
        </p:txBody>
      </p:sp>
      <p:sp>
        <p:nvSpPr>
          <p:cNvPr id="5" name="Title 1"/>
          <p:cNvSpPr txBox="1">
            <a:spLocks/>
          </p:cNvSpPr>
          <p:nvPr/>
        </p:nvSpPr>
        <p:spPr>
          <a:xfrm>
            <a:off x="964734" y="274638"/>
            <a:ext cx="7722066"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chemeClr val="bg1"/>
                </a:solidFill>
              </a:rPr>
              <a:t>Fueling Area Set-Up</a:t>
            </a:r>
          </a:p>
        </p:txBody>
      </p:sp>
    </p:spTree>
    <p:custDataLst>
      <p:tags r:id="rId1"/>
    </p:custDataLst>
    <p:extLst>
      <p:ext uri="{BB962C8B-B14F-4D97-AF65-F5344CB8AC3E}">
        <p14:creationId xmlns:p14="http://schemas.microsoft.com/office/powerpoint/2010/main" val="9842733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p:nvPr>
        </p:nvSpPr>
        <p:spPr>
          <a:xfrm>
            <a:off x="457200" y="1597981"/>
            <a:ext cx="8229600" cy="4528182"/>
          </a:xfrm>
        </p:spPr>
        <p:txBody>
          <a:bodyPr>
            <a:normAutofit/>
          </a:bodyPr>
          <a:lstStyle/>
          <a:p>
            <a:pPr>
              <a:spcBef>
                <a:spcPts val="1200"/>
              </a:spcBef>
              <a:spcAft>
                <a:spcPts val="1200"/>
              </a:spcAft>
            </a:pPr>
            <a:r>
              <a:rPr lang="en-US" sz="2600" dirty="0"/>
              <a:t>Ensure the aircraft has been properly bonded.</a:t>
            </a:r>
          </a:p>
          <a:p>
            <a:pPr>
              <a:spcBef>
                <a:spcPts val="1200"/>
              </a:spcBef>
              <a:spcAft>
                <a:spcPts val="1200"/>
              </a:spcAft>
            </a:pPr>
            <a:r>
              <a:rPr lang="en-US" sz="2600" dirty="0"/>
              <a:t>Open the aircraft fuel access panels. Remove the fuel cap from the single-point fuel port on the aircraft and connect the fuel nozzle from the fuel tender.</a:t>
            </a:r>
          </a:p>
          <a:p>
            <a:pPr>
              <a:spcBef>
                <a:spcPts val="1200"/>
              </a:spcBef>
              <a:spcAft>
                <a:spcPts val="1200"/>
              </a:spcAft>
            </a:pPr>
            <a:r>
              <a:rPr lang="en-US" sz="2600" dirty="0"/>
              <a:t>Make sure the switches on the fuel control panel are set:</a:t>
            </a:r>
          </a:p>
          <a:p>
            <a:pPr lvl="1">
              <a:spcBef>
                <a:spcPts val="0"/>
              </a:spcBef>
            </a:pPr>
            <a:r>
              <a:rPr lang="en-US" sz="2200" dirty="0"/>
              <a:t>The three refuel SOV switches (2) are set to OFF.</a:t>
            </a:r>
          </a:p>
          <a:p>
            <a:pPr lvl="1">
              <a:spcBef>
                <a:spcPts val="0"/>
              </a:spcBef>
            </a:pPr>
            <a:r>
              <a:rPr lang="en-US" sz="2200" dirty="0"/>
              <a:t>The auto start switch (3) is set to OFF.</a:t>
            </a:r>
          </a:p>
          <a:p>
            <a:pPr>
              <a:spcBef>
                <a:spcPts val="1200"/>
              </a:spcBef>
              <a:spcAft>
                <a:spcPts val="1200"/>
              </a:spcAft>
            </a:pPr>
            <a:r>
              <a:rPr lang="en-US" sz="2600" dirty="0"/>
              <a:t>Pressurize the refueling hose to 45± PSI (310± kPa).</a:t>
            </a:r>
          </a:p>
          <a:p>
            <a:endParaRPr lang="en-US" dirty="0"/>
          </a:p>
        </p:txBody>
      </p:sp>
      <p:sp>
        <p:nvSpPr>
          <p:cNvPr id="3" name="Title 1"/>
          <p:cNvSpPr txBox="1">
            <a:spLocks/>
          </p:cNvSpPr>
          <p:nvPr/>
        </p:nvSpPr>
        <p:spPr>
          <a:xfrm>
            <a:off x="964734" y="274638"/>
            <a:ext cx="7722066"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chemeClr val="bg1"/>
                </a:solidFill>
              </a:rPr>
              <a:t>Fuel Operation Set-Up</a:t>
            </a:r>
          </a:p>
        </p:txBody>
      </p:sp>
      <p:sp>
        <p:nvSpPr>
          <p:cNvPr id="4" name="Rounded Rectangle 3"/>
          <p:cNvSpPr/>
          <p:nvPr/>
        </p:nvSpPr>
        <p:spPr>
          <a:xfrm>
            <a:off x="964734" y="5898704"/>
            <a:ext cx="7188666" cy="407802"/>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THE NOZZLE MUST NEVER BE PRESSURIZED ABOVE 50 PSI (345 kPa)</a:t>
            </a:r>
          </a:p>
        </p:txBody>
      </p:sp>
    </p:spTree>
    <p:custDataLst>
      <p:tags r:id="rId1"/>
    </p:custDataLst>
    <p:extLst>
      <p:ext uri="{BB962C8B-B14F-4D97-AF65-F5344CB8AC3E}">
        <p14:creationId xmlns:p14="http://schemas.microsoft.com/office/powerpoint/2010/main" val="17006931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p:nvPr>
        </p:nvSpPr>
        <p:spPr>
          <a:xfrm>
            <a:off x="457200" y="1597980"/>
            <a:ext cx="8229600" cy="4703965"/>
          </a:xfrm>
        </p:spPr>
        <p:txBody>
          <a:bodyPr>
            <a:normAutofit/>
          </a:bodyPr>
          <a:lstStyle/>
          <a:p>
            <a:pPr>
              <a:spcAft>
                <a:spcPts val="1200"/>
              </a:spcAft>
            </a:pPr>
            <a:r>
              <a:rPr lang="en-US" dirty="0"/>
              <a:t>Slowly open the handle on the fuel nozzle to fill the manifold.</a:t>
            </a:r>
          </a:p>
          <a:p>
            <a:r>
              <a:rPr lang="en-US" dirty="0"/>
              <a:t>Lift the guard off the Power toggle switch (4), and set to ON. Ensure the Power ON indicator light (5) illuminates.</a:t>
            </a:r>
            <a:endParaRPr lang="en-US" sz="2800" dirty="0"/>
          </a:p>
        </p:txBody>
      </p:sp>
      <p:sp>
        <p:nvSpPr>
          <p:cNvPr id="3" name="Title 1"/>
          <p:cNvSpPr txBox="1">
            <a:spLocks/>
          </p:cNvSpPr>
          <p:nvPr/>
        </p:nvSpPr>
        <p:spPr>
          <a:xfrm>
            <a:off x="964734" y="274638"/>
            <a:ext cx="7722066"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dirty="0">
              <a:solidFill>
                <a:schemeClr val="bg1"/>
              </a:solidFill>
            </a:endParaRPr>
          </a:p>
        </p:txBody>
      </p:sp>
      <p:sp>
        <p:nvSpPr>
          <p:cNvPr id="4" name="Rounded Rectangle 3"/>
          <p:cNvSpPr/>
          <p:nvPr/>
        </p:nvSpPr>
        <p:spPr>
          <a:xfrm>
            <a:off x="872601" y="4797899"/>
            <a:ext cx="7398798" cy="719092"/>
          </a:xfrm>
          <a:prstGeom prst="round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dirty="0">
                <a:solidFill>
                  <a:schemeClr val="tx1"/>
                </a:solidFill>
              </a:rPr>
              <a:t>NOTE:</a:t>
            </a:r>
            <a:r>
              <a:rPr lang="en-US" dirty="0">
                <a:solidFill>
                  <a:schemeClr val="tx1"/>
                </a:solidFill>
              </a:rPr>
              <a:t> If the Fault Annunc. Indicator Light (6) comes on at any time, stop fueling and follow the procedure covered earlier in this lesson.</a:t>
            </a:r>
          </a:p>
          <a:p>
            <a:pPr algn="ctr"/>
            <a:endParaRPr lang="en-US" dirty="0">
              <a:solidFill>
                <a:schemeClr val="tx1"/>
              </a:solidFill>
            </a:endParaRPr>
          </a:p>
        </p:txBody>
      </p:sp>
      <p:sp>
        <p:nvSpPr>
          <p:cNvPr id="9" name="Title 1"/>
          <p:cNvSpPr txBox="1">
            <a:spLocks/>
          </p:cNvSpPr>
          <p:nvPr/>
        </p:nvSpPr>
        <p:spPr>
          <a:xfrm>
            <a:off x="964734" y="274638"/>
            <a:ext cx="7722066"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chemeClr val="bg1"/>
                </a:solidFill>
              </a:rPr>
              <a:t>Fuel Operation Set-Up</a:t>
            </a:r>
          </a:p>
        </p:txBody>
      </p:sp>
    </p:spTree>
    <p:custDataLst>
      <p:tags r:id="rId1"/>
    </p:custDataLst>
    <p:extLst>
      <p:ext uri="{BB962C8B-B14F-4D97-AF65-F5344CB8AC3E}">
        <p14:creationId xmlns:p14="http://schemas.microsoft.com/office/powerpoint/2010/main" val="34403119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p:nvPr>
        </p:nvSpPr>
        <p:spPr>
          <a:xfrm>
            <a:off x="457200" y="1597981"/>
            <a:ext cx="8229600" cy="4852246"/>
          </a:xfrm>
        </p:spPr>
        <p:txBody>
          <a:bodyPr>
            <a:normAutofit fontScale="77500" lnSpcReduction="20000"/>
          </a:bodyPr>
          <a:lstStyle/>
          <a:p>
            <a:pPr>
              <a:spcBef>
                <a:spcPts val="1200"/>
              </a:spcBef>
              <a:spcAft>
                <a:spcPts val="1200"/>
              </a:spcAft>
            </a:pPr>
            <a:r>
              <a:rPr lang="en-US" dirty="0"/>
              <a:t>Push the BITE INITIA button for at least 30 seconds.</a:t>
            </a:r>
          </a:p>
          <a:p>
            <a:pPr>
              <a:spcBef>
                <a:spcPts val="1200"/>
              </a:spcBef>
              <a:spcAft>
                <a:spcPts val="1200"/>
              </a:spcAft>
            </a:pPr>
            <a:r>
              <a:rPr lang="en-US" dirty="0"/>
              <a:t>Look at the PRES. TOTAL QTY display (9) for codes. Record any codes and provide them to the PIC or Mesa Airlines, Inc. maintenance personnel before refueling the aircraft.</a:t>
            </a:r>
          </a:p>
          <a:p>
            <a:pPr>
              <a:spcBef>
                <a:spcPts val="1200"/>
              </a:spcBef>
              <a:spcAft>
                <a:spcPts val="1200"/>
              </a:spcAft>
            </a:pPr>
            <a:r>
              <a:rPr lang="en-US" dirty="0"/>
              <a:t>Push the LAMP TEST button in the top, left corner of the fuel control panel and ensure that all the lights on the panel come on. When released, all lights except the Power ON indicator (5) should go off.</a:t>
            </a:r>
          </a:p>
          <a:p>
            <a:pPr>
              <a:spcBef>
                <a:spcPts val="1200"/>
              </a:spcBef>
              <a:spcAft>
                <a:spcPts val="1200"/>
              </a:spcAft>
            </a:pPr>
            <a:r>
              <a:rPr lang="en-US" dirty="0"/>
              <a:t>Push and release the BITE INITIA button again. Ensure the RIGHT, CENTER and LEFT </a:t>
            </a:r>
            <a:r>
              <a:rPr lang="en-US" dirty="0" err="1"/>
              <a:t>QTY</a:t>
            </a:r>
            <a:r>
              <a:rPr lang="en-US" dirty="0"/>
              <a:t> displays (11) show “888”.</a:t>
            </a:r>
          </a:p>
        </p:txBody>
      </p:sp>
      <p:sp>
        <p:nvSpPr>
          <p:cNvPr id="3" name="Title 1"/>
          <p:cNvSpPr txBox="1">
            <a:spLocks/>
          </p:cNvSpPr>
          <p:nvPr/>
        </p:nvSpPr>
        <p:spPr>
          <a:xfrm>
            <a:off x="964734" y="274638"/>
            <a:ext cx="7722066"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chemeClr val="bg1"/>
                </a:solidFill>
              </a:rPr>
              <a:t>CRJ Fuel System Test</a:t>
            </a:r>
          </a:p>
        </p:txBody>
      </p:sp>
    </p:spTree>
    <p:custDataLst>
      <p:tags r:id="rId1"/>
    </p:custDataLst>
    <p:extLst>
      <p:ext uri="{BB962C8B-B14F-4D97-AF65-F5344CB8AC3E}">
        <p14:creationId xmlns:p14="http://schemas.microsoft.com/office/powerpoint/2010/main" val="26341313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p:nvPr>
        </p:nvSpPr>
        <p:spPr>
          <a:xfrm>
            <a:off x="457200" y="1597981"/>
            <a:ext cx="8229600" cy="5062312"/>
          </a:xfrm>
        </p:spPr>
        <p:txBody>
          <a:bodyPr>
            <a:normAutofit fontScale="85000" lnSpcReduction="20000"/>
          </a:bodyPr>
          <a:lstStyle/>
          <a:p>
            <a:pPr>
              <a:spcBef>
                <a:spcPts val="1200"/>
              </a:spcBef>
              <a:spcAft>
                <a:spcPts val="1200"/>
              </a:spcAft>
            </a:pPr>
            <a:r>
              <a:rPr lang="en-US" dirty="0"/>
              <a:t>Set the mode selector (7) to “Test”.</a:t>
            </a:r>
          </a:p>
          <a:p>
            <a:pPr lvl="1">
              <a:spcBef>
                <a:spcPts val="800"/>
              </a:spcBef>
              <a:spcAft>
                <a:spcPts val="800"/>
              </a:spcAft>
            </a:pPr>
            <a:r>
              <a:rPr lang="en-US" dirty="0"/>
              <a:t>Ensure that the three shutoff-valve (SOV) OP indicator lights (10) come on for 5 to 20 seconds in sequence.</a:t>
            </a:r>
          </a:p>
          <a:p>
            <a:pPr lvl="1">
              <a:spcBef>
                <a:spcPts val="800"/>
              </a:spcBef>
              <a:spcAft>
                <a:spcPts val="800"/>
              </a:spcAft>
            </a:pPr>
            <a:r>
              <a:rPr lang="en-US" dirty="0"/>
              <a:t>Ensure that the three H. LEVEL DETECTOR indicator lights (1) also come on and go off in sequence.</a:t>
            </a:r>
          </a:p>
          <a:p>
            <a:pPr lvl="1">
              <a:spcBef>
                <a:spcPts val="800"/>
              </a:spcBef>
              <a:spcAft>
                <a:spcPts val="800"/>
              </a:spcAft>
            </a:pPr>
            <a:r>
              <a:rPr lang="en-US" dirty="0"/>
              <a:t>Ensure that the three SOV OP indicator lights (10) go off and the SOV CL indicator lights (12) come on.</a:t>
            </a:r>
          </a:p>
          <a:p>
            <a:pPr lvl="1">
              <a:spcBef>
                <a:spcPts val="800"/>
              </a:spcBef>
              <a:spcAft>
                <a:spcPts val="800"/>
              </a:spcAft>
            </a:pPr>
            <a:r>
              <a:rPr lang="en-US" dirty="0"/>
              <a:t>Ensure the Fault Annunc. Indicator Light (6) is off, or record the codes and provide this to the PIC or Mesa maintenance personnel.</a:t>
            </a:r>
          </a:p>
          <a:p>
            <a:pPr marL="457200" lvl="1" indent="0" algn="ctr">
              <a:spcBef>
                <a:spcPts val="1200"/>
              </a:spcBef>
              <a:spcAft>
                <a:spcPts val="1200"/>
              </a:spcAft>
              <a:buNone/>
            </a:pPr>
            <a:r>
              <a:rPr lang="en-US" dirty="0"/>
              <a:t>Now that our system has been tested, we may begin configuring the aircraft to fuel.</a:t>
            </a:r>
          </a:p>
          <a:p>
            <a:pPr>
              <a:spcBef>
                <a:spcPts val="1200"/>
              </a:spcBef>
              <a:spcAft>
                <a:spcPts val="1200"/>
              </a:spcAft>
            </a:pPr>
            <a:endParaRPr lang="en-US" dirty="0"/>
          </a:p>
        </p:txBody>
      </p:sp>
      <p:sp>
        <p:nvSpPr>
          <p:cNvPr id="3" name="Title 1"/>
          <p:cNvSpPr txBox="1">
            <a:spLocks/>
          </p:cNvSpPr>
          <p:nvPr/>
        </p:nvSpPr>
        <p:spPr>
          <a:xfrm>
            <a:off x="964734" y="274638"/>
            <a:ext cx="7722066"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chemeClr val="bg1"/>
                </a:solidFill>
              </a:rPr>
              <a:t>CRJ Fuel System Test</a:t>
            </a:r>
          </a:p>
        </p:txBody>
      </p:sp>
    </p:spTree>
    <p:custDataLst>
      <p:tags r:id="rId1"/>
    </p:custDataLst>
    <p:extLst>
      <p:ext uri="{BB962C8B-B14F-4D97-AF65-F5344CB8AC3E}">
        <p14:creationId xmlns:p14="http://schemas.microsoft.com/office/powerpoint/2010/main" val="29386742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p:nvPr>
        </p:nvSpPr>
        <p:spPr>
          <a:xfrm>
            <a:off x="457200" y="1597981"/>
            <a:ext cx="8229600" cy="4528182"/>
          </a:xfrm>
        </p:spPr>
        <p:txBody>
          <a:bodyPr>
            <a:normAutofit fontScale="77500" lnSpcReduction="20000"/>
          </a:bodyPr>
          <a:lstStyle/>
          <a:p>
            <a:pPr>
              <a:spcBef>
                <a:spcPts val="800"/>
              </a:spcBef>
              <a:spcAft>
                <a:spcPts val="800"/>
              </a:spcAft>
            </a:pPr>
            <a:r>
              <a:rPr lang="en-US" sz="2900" dirty="0"/>
              <a:t>Set the mode selector (7) to FUEL AUTO. Make sure that the PRES. TOTAL QTY indicator (9) comes on.</a:t>
            </a:r>
          </a:p>
          <a:p>
            <a:pPr>
              <a:spcBef>
                <a:spcPts val="800"/>
              </a:spcBef>
              <a:spcAft>
                <a:spcPts val="800"/>
              </a:spcAft>
            </a:pPr>
            <a:r>
              <a:rPr lang="en-US" sz="2900" dirty="0"/>
              <a:t>Use the INC/DEC switch (8) and set the necessary fuel quantity on the pre-selected fuel quantity display (9).</a:t>
            </a:r>
          </a:p>
          <a:p>
            <a:pPr>
              <a:spcBef>
                <a:spcPts val="800"/>
              </a:spcBef>
              <a:spcAft>
                <a:spcPts val="800"/>
              </a:spcAft>
            </a:pPr>
            <a:r>
              <a:rPr lang="en-US" sz="2900" dirty="0"/>
              <a:t>Set the auto start switch (3) to ON.</a:t>
            </a:r>
          </a:p>
          <a:p>
            <a:pPr>
              <a:spcBef>
                <a:spcPts val="800"/>
              </a:spcBef>
              <a:spcAft>
                <a:spcPts val="800"/>
              </a:spcAft>
            </a:pPr>
            <a:r>
              <a:rPr lang="en-US" sz="2900" dirty="0"/>
              <a:t>Ensure the applicable SOV OP lights (10) come on.</a:t>
            </a:r>
          </a:p>
          <a:p>
            <a:pPr>
              <a:spcBef>
                <a:spcPts val="800"/>
              </a:spcBef>
              <a:spcAft>
                <a:spcPts val="800"/>
              </a:spcAft>
            </a:pPr>
            <a:r>
              <a:rPr lang="en-US" sz="2900" dirty="0"/>
              <a:t>Monitor the fuel quantity in each tank to ensure the tank imbalance limit between the main left and right tanks is not exceeded.</a:t>
            </a:r>
          </a:p>
          <a:p>
            <a:pPr marL="0" indent="0" algn="ctr">
              <a:spcBef>
                <a:spcPts val="1200"/>
              </a:spcBef>
              <a:spcAft>
                <a:spcPts val="1200"/>
              </a:spcAft>
              <a:buNone/>
            </a:pPr>
            <a:r>
              <a:rPr lang="en-US" dirty="0"/>
              <a:t>When the preselected fuel quantity is reached, the refueling stops automatically.</a:t>
            </a:r>
          </a:p>
        </p:txBody>
      </p:sp>
      <p:sp>
        <p:nvSpPr>
          <p:cNvPr id="3" name="Title 1"/>
          <p:cNvSpPr txBox="1">
            <a:spLocks/>
          </p:cNvSpPr>
          <p:nvPr/>
        </p:nvSpPr>
        <p:spPr>
          <a:xfrm>
            <a:off x="964734" y="274638"/>
            <a:ext cx="7722066"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chemeClr val="bg1"/>
                </a:solidFill>
              </a:rPr>
              <a:t>Automatic Refueling</a:t>
            </a:r>
          </a:p>
        </p:txBody>
      </p:sp>
      <p:sp>
        <p:nvSpPr>
          <p:cNvPr id="4" name="Rounded Rectangle 3"/>
          <p:cNvSpPr/>
          <p:nvPr/>
        </p:nvSpPr>
        <p:spPr>
          <a:xfrm>
            <a:off x="723900" y="5802128"/>
            <a:ext cx="7696200" cy="648069"/>
          </a:xfrm>
          <a:prstGeom prst="round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NOTE: If filling tanks to full capacity, the H. LEVEL DETECTOR lights (1) will come on along with the SOV CL lights (12). The SOV OP lights (10) will turn off.</a:t>
            </a:r>
          </a:p>
        </p:txBody>
      </p:sp>
    </p:spTree>
    <p:custDataLst>
      <p:tags r:id="rId1"/>
    </p:custDataLst>
    <p:extLst>
      <p:ext uri="{BB962C8B-B14F-4D97-AF65-F5344CB8AC3E}">
        <p14:creationId xmlns:p14="http://schemas.microsoft.com/office/powerpoint/2010/main" val="12558965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p:nvPr>
        </p:nvSpPr>
        <p:spPr>
          <a:xfrm>
            <a:off x="457200" y="1597981"/>
            <a:ext cx="8229600" cy="4528182"/>
          </a:xfrm>
        </p:spPr>
        <p:txBody>
          <a:bodyPr>
            <a:normAutofit fontScale="62500" lnSpcReduction="20000"/>
          </a:bodyPr>
          <a:lstStyle/>
          <a:p>
            <a:pPr marL="0" indent="0">
              <a:buNone/>
            </a:pPr>
            <a:r>
              <a:rPr lang="en-US" u="sng" dirty="0"/>
              <a:t>Stop the automatic pressure refueling as follows:</a:t>
            </a:r>
          </a:p>
          <a:p>
            <a:r>
              <a:rPr lang="en-US" dirty="0"/>
              <a:t>10 seconds after fuel flow stops, set the refuel auto start switch (3) to OFF.</a:t>
            </a:r>
          </a:p>
          <a:p>
            <a:r>
              <a:rPr lang="en-US" dirty="0"/>
              <a:t>Set the mode selector (7) to OFF.</a:t>
            </a:r>
          </a:p>
          <a:p>
            <a:r>
              <a:rPr lang="en-US" dirty="0"/>
              <a:t>Set the Power toggle switch (4) to OFF.</a:t>
            </a:r>
          </a:p>
          <a:p>
            <a:r>
              <a:rPr lang="en-US" dirty="0"/>
              <a:t>Make sure that the Power ON light (5) goes off.</a:t>
            </a:r>
          </a:p>
          <a:p>
            <a:r>
              <a:rPr lang="en-US" dirty="0"/>
              <a:t>Close the guard over the Power toggle switch (4).</a:t>
            </a:r>
          </a:p>
          <a:p>
            <a:endParaRPr lang="en-US" dirty="0"/>
          </a:p>
          <a:p>
            <a:pPr marL="0" indent="0">
              <a:buNone/>
            </a:pPr>
            <a:r>
              <a:rPr lang="en-US" u="sng" dirty="0"/>
              <a:t>Disconnect the fuel tender from the aircraft as follows: </a:t>
            </a:r>
          </a:p>
          <a:p>
            <a:r>
              <a:rPr lang="en-US" dirty="0"/>
              <a:t>Set the nozzle pressure to 0 PSI (0 kPa). Disconnect the fuel nozzle from the single-point fuel port and reinstall the fuel cap.</a:t>
            </a:r>
          </a:p>
          <a:p>
            <a:r>
              <a:rPr lang="en-US" dirty="0"/>
              <a:t>Disconnect the grounding point from the aircraft and remove all tools and supplies before leaving the area.</a:t>
            </a:r>
          </a:p>
          <a:p>
            <a:r>
              <a:rPr lang="en-US" dirty="0"/>
              <a:t>Ensure both panels are securely latched shut for the fuel control panel and the single-point port access panel.</a:t>
            </a:r>
          </a:p>
        </p:txBody>
      </p:sp>
      <p:sp>
        <p:nvSpPr>
          <p:cNvPr id="3" name="Title 1"/>
          <p:cNvSpPr txBox="1">
            <a:spLocks/>
          </p:cNvSpPr>
          <p:nvPr/>
        </p:nvSpPr>
        <p:spPr>
          <a:xfrm>
            <a:off x="964734" y="274638"/>
            <a:ext cx="7722066"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chemeClr val="bg1"/>
                </a:solidFill>
              </a:rPr>
              <a:t>Automatic Refueling</a:t>
            </a:r>
          </a:p>
        </p:txBody>
      </p:sp>
    </p:spTree>
    <p:custDataLst>
      <p:tags r:id="rId1"/>
    </p:custDataLst>
    <p:extLst>
      <p:ext uri="{BB962C8B-B14F-4D97-AF65-F5344CB8AC3E}">
        <p14:creationId xmlns:p14="http://schemas.microsoft.com/office/powerpoint/2010/main" val="26014598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p:nvPr>
        </p:nvSpPr>
        <p:spPr>
          <a:xfrm>
            <a:off x="457200" y="1597981"/>
            <a:ext cx="8229600" cy="4528182"/>
          </a:xfrm>
        </p:spPr>
        <p:txBody>
          <a:bodyPr>
            <a:normAutofit fontScale="92500" lnSpcReduction="20000"/>
          </a:bodyPr>
          <a:lstStyle/>
          <a:p>
            <a:pPr>
              <a:spcBef>
                <a:spcPts val="1200"/>
              </a:spcBef>
              <a:spcAft>
                <a:spcPts val="600"/>
              </a:spcAft>
            </a:pPr>
            <a:r>
              <a:rPr lang="en-US" sz="2800" dirty="0"/>
              <a:t>If the automatic mode is unavailable for use, </a:t>
            </a:r>
            <a:r>
              <a:rPr lang="en-US" sz="2800" i="1" dirty="0"/>
              <a:t>manual pressure</a:t>
            </a:r>
            <a:r>
              <a:rPr lang="en-US" sz="2800" dirty="0"/>
              <a:t> refueling should be used.</a:t>
            </a:r>
          </a:p>
          <a:p>
            <a:pPr>
              <a:spcBef>
                <a:spcPts val="1200"/>
              </a:spcBef>
              <a:spcAft>
                <a:spcPts val="600"/>
              </a:spcAft>
            </a:pPr>
            <a:r>
              <a:rPr lang="en-US" sz="2800" dirty="0"/>
              <a:t>All set-up procedures and safety precautions to prepare for automatic refueling must be followed for manual refueling. This includes testing the system to ensure no faults are detected.</a:t>
            </a:r>
          </a:p>
          <a:p>
            <a:pPr>
              <a:spcBef>
                <a:spcPts val="1200"/>
              </a:spcBef>
              <a:spcAft>
                <a:spcPts val="600"/>
              </a:spcAft>
            </a:pPr>
            <a:r>
              <a:rPr lang="en-US" sz="2800" dirty="0"/>
              <a:t>When fueling in manual mode, add fuel to the left and right main tanks until they reach their desired quantity. Then fill the center tank with the remaining fuel quantity.</a:t>
            </a:r>
          </a:p>
          <a:p>
            <a:pPr>
              <a:spcBef>
                <a:spcPts val="1200"/>
              </a:spcBef>
              <a:spcAft>
                <a:spcPts val="600"/>
              </a:spcAft>
            </a:pPr>
            <a:r>
              <a:rPr lang="en-US" sz="2800" dirty="0"/>
              <a:t>Never fill the center tank unless both main tanks have at least 4400 lbs. (1995.80 kg) of fuel in each tank.</a:t>
            </a:r>
          </a:p>
        </p:txBody>
      </p:sp>
      <p:sp>
        <p:nvSpPr>
          <p:cNvPr id="3" name="Title 1"/>
          <p:cNvSpPr txBox="1">
            <a:spLocks/>
          </p:cNvSpPr>
          <p:nvPr/>
        </p:nvSpPr>
        <p:spPr>
          <a:xfrm>
            <a:off x="964734" y="274638"/>
            <a:ext cx="7722066"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chemeClr val="bg1"/>
                </a:solidFill>
              </a:rPr>
              <a:t>Manual Refueling</a:t>
            </a:r>
          </a:p>
        </p:txBody>
      </p:sp>
    </p:spTree>
    <p:custDataLst>
      <p:tags r:id="rId1"/>
    </p:custDataLst>
    <p:extLst>
      <p:ext uri="{BB962C8B-B14F-4D97-AF65-F5344CB8AC3E}">
        <p14:creationId xmlns:p14="http://schemas.microsoft.com/office/powerpoint/2010/main" val="21302605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0538" y="1848893"/>
            <a:ext cx="4463260" cy="3033599"/>
          </a:xfrm>
        </p:spPr>
        <p:txBody>
          <a:bodyPr>
            <a:normAutofit/>
          </a:bodyPr>
          <a:lstStyle/>
          <a:p>
            <a:pPr marL="36576" indent="0">
              <a:buNone/>
            </a:pPr>
            <a:r>
              <a:rPr lang="en-US" sz="2400" dirty="0">
                <a:latin typeface="Arial" pitchFamily="34" charset="0"/>
                <a:cs typeface="Arial" pitchFamily="34" charset="0"/>
              </a:rPr>
              <a:t>Always bond an aircraft prior to starting the fueling operation to prevent an electric spark.</a:t>
            </a:r>
          </a:p>
          <a:p>
            <a:pPr marL="36576" indent="0">
              <a:buNone/>
            </a:pPr>
            <a:endParaRPr lang="en-US" sz="1200" dirty="0">
              <a:latin typeface="Arial" pitchFamily="34" charset="0"/>
              <a:cs typeface="Arial" pitchFamily="34" charset="0"/>
            </a:endParaRPr>
          </a:p>
          <a:p>
            <a:pPr marL="36576" indent="0">
              <a:buNone/>
            </a:pPr>
            <a:r>
              <a:rPr lang="en-US" sz="2400" dirty="0">
                <a:latin typeface="Arial" pitchFamily="34" charset="0"/>
                <a:cs typeface="Arial" pitchFamily="34" charset="0"/>
              </a:rPr>
              <a:t>The fuel tender, aircraft and nozzle </a:t>
            </a:r>
            <a:r>
              <a:rPr lang="en-US" sz="2400" u="sng" dirty="0">
                <a:latin typeface="Arial" pitchFamily="34" charset="0"/>
                <a:cs typeface="Arial" pitchFamily="34" charset="0"/>
              </a:rPr>
              <a:t>MUST</a:t>
            </a:r>
            <a:r>
              <a:rPr lang="en-US" sz="2400" dirty="0">
                <a:latin typeface="Arial" pitchFamily="34" charset="0"/>
                <a:cs typeface="Arial" pitchFamily="34" charset="0"/>
              </a:rPr>
              <a:t> be bonded.</a:t>
            </a:r>
          </a:p>
        </p:txBody>
      </p:sp>
      <p:sp>
        <p:nvSpPr>
          <p:cNvPr id="5" name="Title 1"/>
          <p:cNvSpPr txBox="1">
            <a:spLocks/>
          </p:cNvSpPr>
          <p:nvPr/>
        </p:nvSpPr>
        <p:spPr>
          <a:xfrm>
            <a:off x="964734" y="274638"/>
            <a:ext cx="7722066"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chemeClr val="bg1"/>
                </a:solidFill>
              </a:rPr>
              <a:t>Electrostatic Bonding</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38379" y="1812721"/>
            <a:ext cx="2955710" cy="3940946"/>
          </a:xfrm>
          <a:prstGeom prst="rect">
            <a:avLst/>
          </a:prstGeom>
        </p:spPr>
      </p:pic>
      <p:sp>
        <p:nvSpPr>
          <p:cNvPr id="2" name="Rounded Rectangle 1"/>
          <p:cNvSpPr/>
          <p:nvPr/>
        </p:nvSpPr>
        <p:spPr>
          <a:xfrm>
            <a:off x="864797" y="5054138"/>
            <a:ext cx="3754743" cy="815907"/>
          </a:xfrm>
          <a:prstGeom prst="roundRect">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Arial" pitchFamily="34" charset="0"/>
              <a:cs typeface="Arial" pitchFamily="34" charset="0"/>
            </a:endParaRPr>
          </a:p>
          <a:p>
            <a:pPr algn="ctr"/>
            <a:r>
              <a:rPr lang="en-US" dirty="0">
                <a:solidFill>
                  <a:schemeClr val="tx1"/>
                </a:solidFill>
                <a:latin typeface="Arial" pitchFamily="34" charset="0"/>
                <a:cs typeface="Arial" pitchFamily="34" charset="0"/>
              </a:rPr>
              <a:t>Warning: A static electric spark could cause an explosion or a fire.</a:t>
            </a:r>
          </a:p>
          <a:p>
            <a:pPr algn="ctr"/>
            <a:endParaRPr lang="en-US" dirty="0">
              <a:solidFill>
                <a:schemeClr val="bg1"/>
              </a:solidFill>
            </a:endParaRPr>
          </a:p>
        </p:txBody>
      </p:sp>
    </p:spTree>
    <p:custDataLst>
      <p:tags r:id="rId1"/>
    </p:custDataLst>
    <p:extLst>
      <p:ext uri="{BB962C8B-B14F-4D97-AF65-F5344CB8AC3E}">
        <p14:creationId xmlns:p14="http://schemas.microsoft.com/office/powerpoint/2010/main" val="34761309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p:nvPr>
        </p:nvSpPr>
        <p:spPr>
          <a:xfrm>
            <a:off x="457200" y="1417638"/>
            <a:ext cx="8229600" cy="4708525"/>
          </a:xfrm>
        </p:spPr>
        <p:txBody>
          <a:bodyPr>
            <a:normAutofit fontScale="70000" lnSpcReduction="20000"/>
          </a:bodyPr>
          <a:lstStyle/>
          <a:p>
            <a:pPr marL="0" indent="0">
              <a:spcBef>
                <a:spcPts val="600"/>
              </a:spcBef>
              <a:spcAft>
                <a:spcPts val="1200"/>
              </a:spcAft>
              <a:buNone/>
            </a:pPr>
            <a:r>
              <a:rPr lang="en-US" sz="3400" dirty="0"/>
              <a:t>After the aircraft has been bonded, the fuel nozzle connected and pressurized, and the CRJ fuel system tested for functionality:</a:t>
            </a:r>
          </a:p>
          <a:p>
            <a:pPr>
              <a:spcBef>
                <a:spcPts val="600"/>
              </a:spcBef>
              <a:spcAft>
                <a:spcPts val="1200"/>
              </a:spcAft>
            </a:pPr>
            <a:r>
              <a:rPr lang="en-US" dirty="0"/>
              <a:t>Set the mode selector (7) to FUEL MANUAL.</a:t>
            </a:r>
          </a:p>
          <a:p>
            <a:pPr>
              <a:spcBef>
                <a:spcPts val="600"/>
              </a:spcBef>
              <a:spcAft>
                <a:spcPts val="1200"/>
              </a:spcAft>
            </a:pPr>
            <a:r>
              <a:rPr lang="en-US" dirty="0"/>
              <a:t>Make sure the auto start switch (3) is set to OFF.</a:t>
            </a:r>
          </a:p>
          <a:p>
            <a:pPr>
              <a:spcBef>
                <a:spcPts val="600"/>
              </a:spcBef>
              <a:spcAft>
                <a:spcPts val="1200"/>
              </a:spcAft>
            </a:pPr>
            <a:r>
              <a:rPr lang="en-US" dirty="0"/>
              <a:t>Set the applicable refuel SOV toggle switches (2) to ON.</a:t>
            </a:r>
          </a:p>
          <a:p>
            <a:pPr>
              <a:spcBef>
                <a:spcPts val="600"/>
              </a:spcBef>
              <a:spcAft>
                <a:spcPts val="1200"/>
              </a:spcAft>
            </a:pPr>
            <a:r>
              <a:rPr lang="en-US" dirty="0"/>
              <a:t>Make sure the applicable SOV OP lights (10) come on.</a:t>
            </a:r>
          </a:p>
          <a:p>
            <a:pPr marL="0" indent="0">
              <a:spcBef>
                <a:spcPts val="600"/>
              </a:spcBef>
              <a:spcAft>
                <a:spcPts val="1200"/>
              </a:spcAft>
              <a:buNone/>
            </a:pPr>
            <a:endParaRPr lang="en-US" dirty="0"/>
          </a:p>
          <a:p>
            <a:pPr>
              <a:spcBef>
                <a:spcPts val="600"/>
              </a:spcBef>
              <a:spcAft>
                <a:spcPts val="1200"/>
              </a:spcAft>
            </a:pPr>
            <a:r>
              <a:rPr lang="en-US" dirty="0"/>
              <a:t>Monitor the right, center and left fuel tank quantity displays (11) until the necessary quantity is reached. Move the applicable SOV toggle switches (2) to OFF to stop fueling the respective tank.</a:t>
            </a:r>
          </a:p>
          <a:p>
            <a:pPr marL="0" indent="0">
              <a:buNone/>
            </a:pPr>
            <a:endParaRPr lang="en-US" dirty="0"/>
          </a:p>
        </p:txBody>
      </p:sp>
      <p:sp>
        <p:nvSpPr>
          <p:cNvPr id="3" name="Title 1"/>
          <p:cNvSpPr txBox="1">
            <a:spLocks/>
          </p:cNvSpPr>
          <p:nvPr/>
        </p:nvSpPr>
        <p:spPr>
          <a:xfrm>
            <a:off x="964734" y="274638"/>
            <a:ext cx="7722066"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chemeClr val="bg1"/>
                </a:solidFill>
              </a:rPr>
              <a:t>Manual Refueling</a:t>
            </a:r>
          </a:p>
        </p:txBody>
      </p:sp>
      <p:sp>
        <p:nvSpPr>
          <p:cNvPr id="4" name="Rounded Rectangle 3"/>
          <p:cNvSpPr/>
          <p:nvPr/>
        </p:nvSpPr>
        <p:spPr>
          <a:xfrm>
            <a:off x="810268" y="5831445"/>
            <a:ext cx="7523455" cy="5894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WHEN FUELING, CONTINOUSLY MONITOR THE TANK QUANTITIES TO ENSURE THE MAXIMUM TANK IMBALANCE IS NOT EXCEEDED ON THE MAIN TANKS.</a:t>
            </a:r>
          </a:p>
        </p:txBody>
      </p:sp>
      <p:sp>
        <p:nvSpPr>
          <p:cNvPr id="5" name="Rounded Rectangle 4"/>
          <p:cNvSpPr/>
          <p:nvPr/>
        </p:nvSpPr>
        <p:spPr>
          <a:xfrm>
            <a:off x="1334620" y="4220558"/>
            <a:ext cx="6474753" cy="365125"/>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If any H.LEVEL DETECTOR lights come on, stop fueling that tank.</a:t>
            </a:r>
          </a:p>
        </p:txBody>
      </p:sp>
    </p:spTree>
    <p:custDataLst>
      <p:tags r:id="rId1"/>
    </p:custDataLst>
    <p:extLst>
      <p:ext uri="{BB962C8B-B14F-4D97-AF65-F5344CB8AC3E}">
        <p14:creationId xmlns:p14="http://schemas.microsoft.com/office/powerpoint/2010/main" val="593190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p:nvPr>
        </p:nvSpPr>
        <p:spPr>
          <a:xfrm>
            <a:off x="457200" y="1597981"/>
            <a:ext cx="8229600" cy="4528182"/>
          </a:xfrm>
        </p:spPr>
        <p:txBody>
          <a:bodyPr>
            <a:normAutofit fontScale="70000" lnSpcReduction="20000"/>
          </a:bodyPr>
          <a:lstStyle/>
          <a:p>
            <a:pPr marL="0" indent="0">
              <a:buNone/>
            </a:pPr>
            <a:r>
              <a:rPr lang="en-US" u="sng" dirty="0"/>
              <a:t>Stop the manual pressure refueling as follows:</a:t>
            </a:r>
          </a:p>
          <a:p>
            <a:r>
              <a:rPr lang="en-US" dirty="0"/>
              <a:t>Set all refuel SOV toggle switches (2) to OFF.</a:t>
            </a:r>
          </a:p>
          <a:p>
            <a:r>
              <a:rPr lang="en-US" dirty="0"/>
              <a:t>Set the mode selector (7) to OFF.</a:t>
            </a:r>
          </a:p>
          <a:p>
            <a:r>
              <a:rPr lang="en-US" dirty="0"/>
              <a:t>Set the Power toggle switch (4) to OFF.</a:t>
            </a:r>
          </a:p>
          <a:p>
            <a:r>
              <a:rPr lang="en-US" dirty="0"/>
              <a:t>Make sure that the Power ON light (5) goes off.</a:t>
            </a:r>
          </a:p>
          <a:p>
            <a:r>
              <a:rPr lang="en-US" dirty="0"/>
              <a:t>Close the guard over the Power toggle switch (4).</a:t>
            </a:r>
          </a:p>
          <a:p>
            <a:endParaRPr lang="en-US" dirty="0"/>
          </a:p>
          <a:p>
            <a:pPr marL="0" indent="0">
              <a:buNone/>
            </a:pPr>
            <a:r>
              <a:rPr lang="en-US" u="sng" dirty="0"/>
              <a:t>Disconnect the fuel tender from the aircraft as follows: </a:t>
            </a:r>
          </a:p>
          <a:p>
            <a:r>
              <a:rPr lang="en-US" dirty="0"/>
              <a:t>Set the nozzle pressure to 0 PSI (0 kPa). Disconnect the fuel nozzle from the single-point fuel port and reinstall the fuel cap.</a:t>
            </a:r>
          </a:p>
          <a:p>
            <a:r>
              <a:rPr lang="en-US" dirty="0"/>
              <a:t>Disconnect the grounding point from the aircraft and remove all tools and supplies before leaving the area.</a:t>
            </a:r>
          </a:p>
          <a:p>
            <a:r>
              <a:rPr lang="en-US" dirty="0"/>
              <a:t>Ensure both panels are securely latched shut for the fuel control panel and the single-point port access.</a:t>
            </a:r>
          </a:p>
        </p:txBody>
      </p:sp>
      <p:sp>
        <p:nvSpPr>
          <p:cNvPr id="3" name="Title 1"/>
          <p:cNvSpPr txBox="1">
            <a:spLocks/>
          </p:cNvSpPr>
          <p:nvPr/>
        </p:nvSpPr>
        <p:spPr>
          <a:xfrm>
            <a:off x="964734" y="274638"/>
            <a:ext cx="7722066"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chemeClr val="bg1"/>
                </a:solidFill>
              </a:rPr>
              <a:t>Manual Refueling</a:t>
            </a:r>
          </a:p>
        </p:txBody>
      </p:sp>
    </p:spTree>
    <p:custDataLst>
      <p:tags r:id="rId1"/>
    </p:custDataLst>
    <p:extLst>
      <p:ext uri="{BB962C8B-B14F-4D97-AF65-F5344CB8AC3E}">
        <p14:creationId xmlns:p14="http://schemas.microsoft.com/office/powerpoint/2010/main" val="16359705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p:nvPr>
        </p:nvSpPr>
        <p:spPr>
          <a:xfrm>
            <a:off x="261257" y="1597980"/>
            <a:ext cx="5333208" cy="4824083"/>
          </a:xfrm>
        </p:spPr>
        <p:txBody>
          <a:bodyPr>
            <a:normAutofit fontScale="85000" lnSpcReduction="20000"/>
          </a:bodyPr>
          <a:lstStyle/>
          <a:p>
            <a:pPr marL="0" indent="0">
              <a:buNone/>
            </a:pPr>
            <a:r>
              <a:rPr lang="en-US" sz="2800" dirty="0"/>
              <a:t>If the single-point fuel port is inoperative and the PIC indicates gravity (overwing) fueling is required, the following precautions must be taken:</a:t>
            </a:r>
          </a:p>
          <a:p>
            <a:pPr>
              <a:lnSpc>
                <a:spcPct val="120000"/>
              </a:lnSpc>
              <a:spcBef>
                <a:spcPts val="600"/>
              </a:spcBef>
              <a:spcAft>
                <a:spcPts val="600"/>
              </a:spcAft>
            </a:pPr>
            <a:r>
              <a:rPr lang="en-US" sz="2600" dirty="0"/>
              <a:t>Solid protective wing mats </a:t>
            </a:r>
            <a:r>
              <a:rPr lang="en-US" sz="2600" u="sng" dirty="0"/>
              <a:t>MUST</a:t>
            </a:r>
            <a:r>
              <a:rPr lang="en-US" sz="2600" dirty="0"/>
              <a:t> be utilized; mesh or “bar” mats are not permissible.</a:t>
            </a:r>
          </a:p>
          <a:p>
            <a:pPr lvl="1">
              <a:lnSpc>
                <a:spcPct val="120000"/>
              </a:lnSpc>
              <a:spcBef>
                <a:spcPts val="600"/>
              </a:spcBef>
              <a:spcAft>
                <a:spcPts val="600"/>
              </a:spcAft>
            </a:pPr>
            <a:r>
              <a:rPr lang="en-US" sz="2100" dirty="0"/>
              <a:t>Wing mats protect the wing’s surface from accidental damage from the fueling equipment.</a:t>
            </a:r>
          </a:p>
          <a:p>
            <a:pPr>
              <a:lnSpc>
                <a:spcPct val="120000"/>
              </a:lnSpc>
              <a:spcBef>
                <a:spcPts val="600"/>
              </a:spcBef>
              <a:spcAft>
                <a:spcPts val="600"/>
              </a:spcAft>
            </a:pPr>
            <a:r>
              <a:rPr lang="en-US" sz="2600" dirty="0"/>
              <a:t>There are gravity ports on the top of each wing. Make sure these are securely shut at the end of fueling and that the anchor is not broken.</a:t>
            </a:r>
          </a:p>
        </p:txBody>
      </p:sp>
      <p:sp>
        <p:nvSpPr>
          <p:cNvPr id="3" name="Title 1"/>
          <p:cNvSpPr txBox="1">
            <a:spLocks/>
          </p:cNvSpPr>
          <p:nvPr/>
        </p:nvSpPr>
        <p:spPr>
          <a:xfrm>
            <a:off x="1936864" y="274638"/>
            <a:ext cx="6749935"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a:solidFill>
                  <a:schemeClr val="bg1"/>
                </a:solidFill>
              </a:rPr>
              <a:t>Gravity Refueling (Overwing)</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94465" y="1417638"/>
            <a:ext cx="3424844" cy="4199842"/>
          </a:xfrm>
          <a:prstGeom prst="rect">
            <a:avLst/>
          </a:prstGeom>
        </p:spPr>
      </p:pic>
    </p:spTree>
    <p:custDataLst>
      <p:tags r:id="rId1"/>
    </p:custDataLst>
    <p:extLst>
      <p:ext uri="{BB962C8B-B14F-4D97-AF65-F5344CB8AC3E}">
        <p14:creationId xmlns:p14="http://schemas.microsoft.com/office/powerpoint/2010/main" val="42582938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p:nvPr>
        </p:nvSpPr>
        <p:spPr>
          <a:xfrm>
            <a:off x="457200" y="1597981"/>
            <a:ext cx="8229600" cy="4528182"/>
          </a:xfrm>
        </p:spPr>
        <p:txBody>
          <a:bodyPr>
            <a:normAutofit/>
          </a:bodyPr>
          <a:lstStyle/>
          <a:p>
            <a:pPr>
              <a:spcBef>
                <a:spcPts val="1200"/>
              </a:spcBef>
            </a:pPr>
            <a:r>
              <a:rPr lang="en-US" sz="2400" dirty="0"/>
              <a:t>First, ensure the aircraft is bonded via an approved bonding method and that power is being supplied to the aircraft.</a:t>
            </a:r>
            <a:endParaRPr lang="en-US" sz="2200" dirty="0"/>
          </a:p>
          <a:p>
            <a:pPr>
              <a:spcBef>
                <a:spcPts val="1200"/>
              </a:spcBef>
            </a:pPr>
            <a:r>
              <a:rPr lang="en-US" sz="2200" dirty="0"/>
              <a:t>Set the Power switch (4) to ON on the fuel control panel. Skip this step if the fuel control panel is inoperative.</a:t>
            </a:r>
          </a:p>
          <a:p>
            <a:pPr lvl="1">
              <a:spcBef>
                <a:spcPts val="1200"/>
              </a:spcBef>
            </a:pPr>
            <a:r>
              <a:rPr lang="en-US" sz="1800" dirty="0"/>
              <a:t>If the fuel control panel is inoperative, monitor the fuel quantity supplied to the aircraft via other monitoring means.</a:t>
            </a:r>
          </a:p>
          <a:p>
            <a:pPr lvl="1">
              <a:spcBef>
                <a:spcPts val="1200"/>
              </a:spcBef>
            </a:pPr>
            <a:r>
              <a:rPr lang="en-US" sz="1800" dirty="0"/>
              <a:t>Use caution not to overfill the fuel tanks.</a:t>
            </a:r>
          </a:p>
          <a:p>
            <a:pPr>
              <a:spcBef>
                <a:spcPts val="1200"/>
              </a:spcBef>
            </a:pPr>
            <a:r>
              <a:rPr lang="en-US" sz="2200" dirty="0"/>
              <a:t>Remove the gravity fuel filler cap from the applicable tank and ensure a proper bond between the nozzle and aircraft.</a:t>
            </a:r>
          </a:p>
          <a:p>
            <a:r>
              <a:rPr lang="en-US" sz="2200" dirty="0"/>
              <a:t>Put the fuel nozzle into the fuel tank and begin dispensing fuel.</a:t>
            </a:r>
          </a:p>
          <a:p>
            <a:pPr marL="0" indent="0">
              <a:buNone/>
            </a:pPr>
            <a:endParaRPr lang="en-US" sz="2200" dirty="0"/>
          </a:p>
        </p:txBody>
      </p:sp>
      <p:sp>
        <p:nvSpPr>
          <p:cNvPr id="3" name="Title 1"/>
          <p:cNvSpPr txBox="1">
            <a:spLocks/>
          </p:cNvSpPr>
          <p:nvPr/>
        </p:nvSpPr>
        <p:spPr>
          <a:xfrm>
            <a:off x="964734" y="274638"/>
            <a:ext cx="7722066"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chemeClr val="bg1"/>
                </a:solidFill>
              </a:rPr>
              <a:t>Gravity Refueling</a:t>
            </a:r>
          </a:p>
        </p:txBody>
      </p:sp>
      <p:sp>
        <p:nvSpPr>
          <p:cNvPr id="4" name="Rounded Rectangle 3"/>
          <p:cNvSpPr/>
          <p:nvPr/>
        </p:nvSpPr>
        <p:spPr>
          <a:xfrm>
            <a:off x="457200" y="5775495"/>
            <a:ext cx="8216283" cy="701336"/>
          </a:xfrm>
          <a:prstGeom prst="round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solidFill>
                  <a:schemeClr val="tx1"/>
                </a:solidFill>
              </a:rPr>
              <a:t>WARNING:</a:t>
            </a:r>
            <a:r>
              <a:rPr lang="en-US" sz="1350" dirty="0">
                <a:solidFill>
                  <a:schemeClr val="tx1"/>
                </a:solidFill>
              </a:rPr>
              <a:t> MAKE SURE THAT THE FUEL NOZZLE DOES </a:t>
            </a:r>
            <a:r>
              <a:rPr lang="en-US" sz="1350" b="1" u="sng" dirty="0">
                <a:solidFill>
                  <a:schemeClr val="tx1"/>
                </a:solidFill>
              </a:rPr>
              <a:t>NOT</a:t>
            </a:r>
            <a:r>
              <a:rPr lang="en-US" sz="1350" dirty="0">
                <a:solidFill>
                  <a:schemeClr val="tx1"/>
                </a:solidFill>
              </a:rPr>
              <a:t> TOUCH THE BOTTOM OF THE FUEL TANK. THE FUEL NOZZLE CAN BREAK THE PROTECTIVE COATING. DAMAGE TO THE PROTECTIVE COATING CAN CAUSE CORROSION.</a:t>
            </a:r>
          </a:p>
        </p:txBody>
      </p:sp>
    </p:spTree>
    <p:custDataLst>
      <p:tags r:id="rId1"/>
    </p:custDataLst>
    <p:extLst>
      <p:ext uri="{BB962C8B-B14F-4D97-AF65-F5344CB8AC3E}">
        <p14:creationId xmlns:p14="http://schemas.microsoft.com/office/powerpoint/2010/main" val="27645272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p:nvPr>
        </p:nvSpPr>
        <p:spPr>
          <a:xfrm>
            <a:off x="457200" y="1597980"/>
            <a:ext cx="8229600" cy="4959573"/>
          </a:xfrm>
        </p:spPr>
        <p:txBody>
          <a:bodyPr>
            <a:noAutofit/>
          </a:bodyPr>
          <a:lstStyle/>
          <a:p>
            <a:pPr marL="0" indent="0">
              <a:buNone/>
            </a:pPr>
            <a:r>
              <a:rPr lang="en-US" sz="2600" dirty="0"/>
              <a:t>If the fuel control panel on the right wing is inoperative and unable to show tank quantities, an additional fueler must monitor the fuel tank quantities on the Engine Indication and Crew Alerting System (EICAS) located in the cockpit.</a:t>
            </a:r>
          </a:p>
          <a:p>
            <a:pPr>
              <a:spcBef>
                <a:spcPts val="1200"/>
              </a:spcBef>
              <a:spcAft>
                <a:spcPts val="1200"/>
              </a:spcAft>
            </a:pPr>
            <a:r>
              <a:rPr lang="en-US" sz="2600" dirty="0"/>
              <a:t>Stop fueling when the desired quantities are reached.</a:t>
            </a:r>
          </a:p>
          <a:p>
            <a:pPr marL="0" indent="0">
              <a:spcBef>
                <a:spcPts val="1200"/>
              </a:spcBef>
              <a:spcAft>
                <a:spcPts val="1200"/>
              </a:spcAft>
              <a:buNone/>
            </a:pPr>
            <a:endParaRPr lang="en-US" sz="2600" dirty="0"/>
          </a:p>
          <a:p>
            <a:pPr>
              <a:spcBef>
                <a:spcPts val="1200"/>
              </a:spcBef>
              <a:spcAft>
                <a:spcPts val="1200"/>
              </a:spcAft>
              <a:buFont typeface="Wingdings" panose="05000000000000000000" pitchFamily="2" charset="2"/>
              <a:buChar char=""/>
            </a:pPr>
            <a:r>
              <a:rPr lang="en-US" sz="2600" dirty="0"/>
              <a:t>The tanks may be fueled one at a time, provided the maximum tank imbalance is not exceeded. Fueling each tank at the same time utilizing two fuelers is also permitted.</a:t>
            </a:r>
          </a:p>
        </p:txBody>
      </p:sp>
      <p:sp>
        <p:nvSpPr>
          <p:cNvPr id="3" name="Title 1"/>
          <p:cNvSpPr txBox="1">
            <a:spLocks/>
          </p:cNvSpPr>
          <p:nvPr/>
        </p:nvSpPr>
        <p:spPr>
          <a:xfrm>
            <a:off x="964734" y="274638"/>
            <a:ext cx="7722066"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chemeClr val="bg1"/>
                </a:solidFill>
              </a:rPr>
              <a:t>Gravity Refueling</a:t>
            </a:r>
          </a:p>
        </p:txBody>
      </p:sp>
      <p:sp>
        <p:nvSpPr>
          <p:cNvPr id="4" name="Rounded Rectangle 3"/>
          <p:cNvSpPr/>
          <p:nvPr/>
        </p:nvSpPr>
        <p:spPr>
          <a:xfrm>
            <a:off x="810272" y="3940449"/>
            <a:ext cx="7523455" cy="5894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WHEN FUELING, CONTINOUSLY MONITOR THE TANK QUANTITIES TO ENSURE THE MAXIMUM TANK IMBALANCE IS NOT EXCEEDED ON THE MAIN TANKS.</a:t>
            </a:r>
          </a:p>
        </p:txBody>
      </p:sp>
    </p:spTree>
    <p:custDataLst>
      <p:tags r:id="rId1"/>
    </p:custDataLst>
    <p:extLst>
      <p:ext uri="{BB962C8B-B14F-4D97-AF65-F5344CB8AC3E}">
        <p14:creationId xmlns:p14="http://schemas.microsoft.com/office/powerpoint/2010/main" val="13058405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p:nvPr>
        </p:nvSpPr>
        <p:spPr>
          <a:xfrm>
            <a:off x="457200" y="1597981"/>
            <a:ext cx="8229600" cy="4528182"/>
          </a:xfrm>
        </p:spPr>
        <p:txBody>
          <a:bodyPr>
            <a:normAutofit/>
          </a:bodyPr>
          <a:lstStyle/>
          <a:p>
            <a:pPr marL="0" indent="0">
              <a:buNone/>
            </a:pPr>
            <a:r>
              <a:rPr lang="en-US" sz="2400" u="sng" dirty="0"/>
              <a:t>Stop the gravity refueling as follows:</a:t>
            </a:r>
          </a:p>
          <a:p>
            <a:pPr>
              <a:spcBef>
                <a:spcPts val="600"/>
              </a:spcBef>
              <a:spcAft>
                <a:spcPts val="600"/>
              </a:spcAft>
            </a:pPr>
            <a:r>
              <a:rPr lang="en-US" sz="2400" dirty="0"/>
              <a:t>Stop the fuel flow and remove the nozzle from the fuel port.</a:t>
            </a:r>
          </a:p>
          <a:p>
            <a:pPr>
              <a:spcBef>
                <a:spcPts val="600"/>
              </a:spcBef>
              <a:spcAft>
                <a:spcPts val="600"/>
              </a:spcAft>
            </a:pPr>
            <a:r>
              <a:rPr lang="en-US" sz="2400" dirty="0"/>
              <a:t>Install the gravity fuel filler cap. Ensure the cap anchor is not caught or broken.</a:t>
            </a:r>
          </a:p>
          <a:p>
            <a:pPr>
              <a:spcBef>
                <a:spcPts val="600"/>
              </a:spcBef>
              <a:spcAft>
                <a:spcPts val="600"/>
              </a:spcAft>
            </a:pPr>
            <a:r>
              <a:rPr lang="en-US" sz="2400" dirty="0"/>
              <a:t>Set the Power toggle switch (4) to OFF. Make sure that the Power ON light (5) goes off and close the guard.</a:t>
            </a:r>
          </a:p>
          <a:p>
            <a:pPr>
              <a:spcBef>
                <a:spcPts val="600"/>
              </a:spcBef>
              <a:spcAft>
                <a:spcPts val="600"/>
              </a:spcAft>
            </a:pPr>
            <a:r>
              <a:rPr lang="en-US" sz="2400" dirty="0"/>
              <a:t>Disconnect the grounding point from the aircraft and remove all tools and supplies before leaving the area.</a:t>
            </a:r>
          </a:p>
          <a:p>
            <a:pPr>
              <a:spcBef>
                <a:spcPts val="600"/>
              </a:spcBef>
              <a:spcAft>
                <a:spcPts val="600"/>
              </a:spcAft>
            </a:pPr>
            <a:r>
              <a:rPr lang="en-US" sz="2400" dirty="0"/>
              <a:t>Ensure panels are securely latched shut.</a:t>
            </a:r>
          </a:p>
          <a:p>
            <a:pPr>
              <a:spcBef>
                <a:spcPts val="600"/>
              </a:spcBef>
              <a:spcAft>
                <a:spcPts val="600"/>
              </a:spcAft>
            </a:pPr>
            <a:endParaRPr lang="en-US" sz="2400" dirty="0"/>
          </a:p>
        </p:txBody>
      </p:sp>
      <p:sp>
        <p:nvSpPr>
          <p:cNvPr id="3" name="Title 1"/>
          <p:cNvSpPr txBox="1">
            <a:spLocks/>
          </p:cNvSpPr>
          <p:nvPr/>
        </p:nvSpPr>
        <p:spPr>
          <a:xfrm>
            <a:off x="964734" y="274638"/>
            <a:ext cx="7722066"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chemeClr val="bg1"/>
                </a:solidFill>
              </a:rPr>
              <a:t>Gravity Refueling</a:t>
            </a:r>
          </a:p>
        </p:txBody>
      </p:sp>
    </p:spTree>
    <p:custDataLst>
      <p:tags r:id="rId1"/>
    </p:custDataLst>
    <p:extLst>
      <p:ext uri="{BB962C8B-B14F-4D97-AF65-F5344CB8AC3E}">
        <p14:creationId xmlns:p14="http://schemas.microsoft.com/office/powerpoint/2010/main" val="8436908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p:nvPr>
        </p:nvSpPr>
        <p:spPr>
          <a:xfrm>
            <a:off x="457200" y="1597981"/>
            <a:ext cx="8229600" cy="4528182"/>
          </a:xfrm>
        </p:spPr>
        <p:txBody>
          <a:bodyPr>
            <a:normAutofit/>
          </a:bodyPr>
          <a:lstStyle/>
          <a:p>
            <a:pPr marL="0" indent="0">
              <a:spcBef>
                <a:spcPts val="600"/>
              </a:spcBef>
              <a:spcAft>
                <a:spcPts val="600"/>
              </a:spcAft>
              <a:buNone/>
            </a:pPr>
            <a:r>
              <a:rPr lang="en-US" sz="2800" dirty="0"/>
              <a:t>When defueling, observe all safety precautions required for fueling Mesa aircraft.</a:t>
            </a:r>
          </a:p>
          <a:p>
            <a:pPr>
              <a:spcBef>
                <a:spcPts val="1200"/>
              </a:spcBef>
              <a:spcAft>
                <a:spcPts val="1200"/>
              </a:spcAft>
            </a:pPr>
            <a:r>
              <a:rPr lang="en-US" sz="2600" dirty="0"/>
              <a:t>The aircraft must be connected to ground power.</a:t>
            </a:r>
          </a:p>
          <a:p>
            <a:pPr lvl="1">
              <a:spcBef>
                <a:spcPts val="1200"/>
              </a:spcBef>
              <a:spcAft>
                <a:spcPts val="1200"/>
              </a:spcAft>
            </a:pPr>
            <a:r>
              <a:rPr lang="en-US" sz="2200" dirty="0"/>
              <a:t>If no ground power is available, aircraft batteries may be used.</a:t>
            </a:r>
          </a:p>
          <a:p>
            <a:pPr>
              <a:spcBef>
                <a:spcPts val="1200"/>
              </a:spcBef>
              <a:spcAft>
                <a:spcPts val="1200"/>
              </a:spcAft>
            </a:pPr>
            <a:r>
              <a:rPr lang="en-US" sz="2600" dirty="0"/>
              <a:t>Ensure the aircraft and fuel tender are properly bonded.</a:t>
            </a:r>
          </a:p>
          <a:p>
            <a:pPr>
              <a:spcBef>
                <a:spcPts val="1200"/>
              </a:spcBef>
              <a:spcAft>
                <a:spcPts val="1200"/>
              </a:spcAft>
            </a:pPr>
            <a:r>
              <a:rPr lang="en-US" sz="2600" dirty="0"/>
              <a:t>Remove the cap from the refuel/defuel single-point port and connect the nozzle.</a:t>
            </a:r>
          </a:p>
        </p:txBody>
      </p:sp>
      <p:sp>
        <p:nvSpPr>
          <p:cNvPr id="3" name="Title 1"/>
          <p:cNvSpPr txBox="1">
            <a:spLocks/>
          </p:cNvSpPr>
          <p:nvPr/>
        </p:nvSpPr>
        <p:spPr>
          <a:xfrm>
            <a:off x="964734" y="274638"/>
            <a:ext cx="7722066"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chemeClr val="bg1"/>
                </a:solidFill>
              </a:rPr>
              <a:t>Suction Defueling</a:t>
            </a:r>
          </a:p>
        </p:txBody>
      </p:sp>
    </p:spTree>
    <p:custDataLst>
      <p:tags r:id="rId1"/>
    </p:custDataLst>
    <p:extLst>
      <p:ext uri="{BB962C8B-B14F-4D97-AF65-F5344CB8AC3E}">
        <p14:creationId xmlns:p14="http://schemas.microsoft.com/office/powerpoint/2010/main" val="11861836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p:nvPr>
        </p:nvSpPr>
        <p:spPr>
          <a:xfrm>
            <a:off x="457200" y="1597981"/>
            <a:ext cx="8229600" cy="4528182"/>
          </a:xfrm>
        </p:spPr>
        <p:txBody>
          <a:bodyPr>
            <a:noAutofit/>
          </a:bodyPr>
          <a:lstStyle/>
          <a:p>
            <a:pPr>
              <a:spcBef>
                <a:spcPts val="600"/>
              </a:spcBef>
              <a:spcAft>
                <a:spcPts val="600"/>
              </a:spcAft>
            </a:pPr>
            <a:r>
              <a:rPr lang="en-US" sz="2600" dirty="0"/>
              <a:t>Ensure the aircraft has been properly bonded.</a:t>
            </a:r>
          </a:p>
          <a:p>
            <a:pPr>
              <a:spcBef>
                <a:spcPts val="600"/>
              </a:spcBef>
              <a:spcAft>
                <a:spcPts val="600"/>
              </a:spcAft>
            </a:pPr>
            <a:r>
              <a:rPr lang="en-US" sz="2600" dirty="0"/>
              <a:t>Open the aircraft fuel access panels. Remove the fuel cap from the single-point fuel port on the aircraft and connect the fuel nozzle.</a:t>
            </a:r>
          </a:p>
          <a:p>
            <a:pPr>
              <a:spcBef>
                <a:spcPts val="600"/>
              </a:spcBef>
              <a:spcAft>
                <a:spcPts val="1200"/>
              </a:spcAft>
            </a:pPr>
            <a:r>
              <a:rPr lang="en-US" sz="2600" dirty="0"/>
              <a:t>Make sure the switches on the fuel control panel are set:</a:t>
            </a:r>
          </a:p>
          <a:p>
            <a:pPr lvl="1">
              <a:spcBef>
                <a:spcPts val="600"/>
              </a:spcBef>
              <a:spcAft>
                <a:spcPts val="600"/>
              </a:spcAft>
            </a:pPr>
            <a:r>
              <a:rPr lang="en-US" sz="2200" dirty="0"/>
              <a:t>The three refuel SOV switches (2) are set to OFF.</a:t>
            </a:r>
          </a:p>
          <a:p>
            <a:pPr lvl="1">
              <a:spcBef>
                <a:spcPts val="600"/>
              </a:spcBef>
              <a:spcAft>
                <a:spcPts val="600"/>
              </a:spcAft>
            </a:pPr>
            <a:r>
              <a:rPr lang="en-US" sz="2200" dirty="0"/>
              <a:t>The auto start switch (3) is set to OFF.</a:t>
            </a:r>
          </a:p>
          <a:p>
            <a:pPr>
              <a:spcBef>
                <a:spcPts val="1200"/>
              </a:spcBef>
              <a:spcAft>
                <a:spcPts val="600"/>
              </a:spcAft>
            </a:pPr>
            <a:r>
              <a:rPr lang="en-US" sz="2600" dirty="0"/>
              <a:t>Pressurize the refueling hose to -8 PSI (-55 kPa).</a:t>
            </a:r>
          </a:p>
        </p:txBody>
      </p:sp>
      <p:sp>
        <p:nvSpPr>
          <p:cNvPr id="3" name="Title 1"/>
          <p:cNvSpPr txBox="1">
            <a:spLocks/>
          </p:cNvSpPr>
          <p:nvPr/>
        </p:nvSpPr>
        <p:spPr>
          <a:xfrm>
            <a:off x="964734" y="274638"/>
            <a:ext cx="7722066"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chemeClr val="bg1"/>
                </a:solidFill>
              </a:rPr>
              <a:t>Suction Defueling</a:t>
            </a:r>
          </a:p>
        </p:txBody>
      </p:sp>
    </p:spTree>
    <p:custDataLst>
      <p:tags r:id="rId1"/>
    </p:custDataLst>
    <p:extLst>
      <p:ext uri="{BB962C8B-B14F-4D97-AF65-F5344CB8AC3E}">
        <p14:creationId xmlns:p14="http://schemas.microsoft.com/office/powerpoint/2010/main" val="2568660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p:nvPr>
        </p:nvSpPr>
        <p:spPr>
          <a:xfrm>
            <a:off x="457200" y="1597981"/>
            <a:ext cx="8229600" cy="4528182"/>
          </a:xfrm>
        </p:spPr>
        <p:txBody>
          <a:bodyPr>
            <a:normAutofit/>
          </a:bodyPr>
          <a:lstStyle/>
          <a:p>
            <a:pPr>
              <a:spcBef>
                <a:spcPts val="600"/>
              </a:spcBef>
              <a:spcAft>
                <a:spcPts val="1200"/>
              </a:spcAft>
            </a:pPr>
            <a:r>
              <a:rPr lang="en-US" sz="2800" dirty="0"/>
              <a:t>Slowly open the handle on the fuel nozzle.</a:t>
            </a:r>
          </a:p>
          <a:p>
            <a:pPr>
              <a:spcBef>
                <a:spcPts val="600"/>
              </a:spcBef>
              <a:spcAft>
                <a:spcPts val="1200"/>
              </a:spcAft>
            </a:pPr>
            <a:r>
              <a:rPr lang="en-US" sz="2800" dirty="0"/>
              <a:t>Lift the guard off the POWER toggle switch (4) and set to ON. Ensure the Power ON indicator light (5) illuminates.</a:t>
            </a:r>
          </a:p>
          <a:p>
            <a:pPr>
              <a:spcBef>
                <a:spcPts val="600"/>
              </a:spcBef>
              <a:spcAft>
                <a:spcPts val="1200"/>
              </a:spcAft>
            </a:pPr>
            <a:r>
              <a:rPr lang="en-US" sz="2800" dirty="0"/>
              <a:t>Perform a satisfactory test of the fuel system.</a:t>
            </a:r>
          </a:p>
          <a:p>
            <a:pPr>
              <a:spcBef>
                <a:spcPts val="600"/>
              </a:spcBef>
              <a:spcAft>
                <a:spcPts val="1200"/>
              </a:spcAft>
            </a:pPr>
            <a:r>
              <a:rPr lang="en-US" sz="2800" dirty="0"/>
              <a:t>Set the mode selector switch (7) to DEFUEL.</a:t>
            </a:r>
          </a:p>
          <a:p>
            <a:endParaRPr lang="en-US" dirty="0"/>
          </a:p>
        </p:txBody>
      </p:sp>
      <p:sp>
        <p:nvSpPr>
          <p:cNvPr id="3" name="Title 1"/>
          <p:cNvSpPr txBox="1">
            <a:spLocks/>
          </p:cNvSpPr>
          <p:nvPr/>
        </p:nvSpPr>
        <p:spPr>
          <a:xfrm>
            <a:off x="964734" y="274638"/>
            <a:ext cx="7722066"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chemeClr val="bg1"/>
                </a:solidFill>
              </a:rPr>
              <a:t>Suction Defueling</a:t>
            </a:r>
          </a:p>
        </p:txBody>
      </p:sp>
    </p:spTree>
    <p:custDataLst>
      <p:tags r:id="rId1"/>
    </p:custDataLst>
    <p:extLst>
      <p:ext uri="{BB962C8B-B14F-4D97-AF65-F5344CB8AC3E}">
        <p14:creationId xmlns:p14="http://schemas.microsoft.com/office/powerpoint/2010/main" val="3727957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p:nvPr>
        </p:nvSpPr>
        <p:spPr>
          <a:xfrm>
            <a:off x="457200" y="1597981"/>
            <a:ext cx="8229600" cy="4528182"/>
          </a:xfrm>
        </p:spPr>
        <p:txBody>
          <a:bodyPr>
            <a:normAutofit/>
          </a:bodyPr>
          <a:lstStyle/>
          <a:p>
            <a:pPr>
              <a:spcBef>
                <a:spcPts val="1200"/>
              </a:spcBef>
              <a:spcAft>
                <a:spcPts val="1200"/>
              </a:spcAft>
            </a:pPr>
            <a:r>
              <a:rPr lang="en-US" sz="2800" dirty="0"/>
              <a:t>Set the applicable refuel SOV switches (2) to ON.</a:t>
            </a:r>
          </a:p>
          <a:p>
            <a:pPr marL="0" indent="0">
              <a:spcBef>
                <a:spcPts val="1200"/>
              </a:spcBef>
              <a:spcAft>
                <a:spcPts val="1200"/>
              </a:spcAft>
              <a:buNone/>
            </a:pPr>
            <a:endParaRPr lang="en-US" sz="2800" dirty="0"/>
          </a:p>
          <a:p>
            <a:pPr>
              <a:spcBef>
                <a:spcPts val="1200"/>
              </a:spcBef>
              <a:spcAft>
                <a:spcPts val="1200"/>
              </a:spcAft>
            </a:pPr>
            <a:r>
              <a:rPr lang="en-US" sz="2800" dirty="0"/>
              <a:t>Make sure that the applicable SOV OP lights (10) come on and the applicable SOV CL lights (12) are off.</a:t>
            </a:r>
          </a:p>
          <a:p>
            <a:endParaRPr lang="en-US" dirty="0"/>
          </a:p>
        </p:txBody>
      </p:sp>
      <p:sp>
        <p:nvSpPr>
          <p:cNvPr id="3" name="Title 1"/>
          <p:cNvSpPr txBox="1">
            <a:spLocks/>
          </p:cNvSpPr>
          <p:nvPr/>
        </p:nvSpPr>
        <p:spPr>
          <a:xfrm>
            <a:off x="964734" y="274638"/>
            <a:ext cx="7722066"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chemeClr val="bg1"/>
                </a:solidFill>
              </a:rPr>
              <a:t>Suction Defueling</a:t>
            </a:r>
          </a:p>
        </p:txBody>
      </p:sp>
      <p:sp>
        <p:nvSpPr>
          <p:cNvPr id="4" name="Rounded Rectangle 3"/>
          <p:cNvSpPr/>
          <p:nvPr/>
        </p:nvSpPr>
        <p:spPr>
          <a:xfrm>
            <a:off x="2294878" y="2383529"/>
            <a:ext cx="4554244" cy="488272"/>
          </a:xfrm>
          <a:prstGeom prst="round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NOTE: Defuel the center tank </a:t>
            </a:r>
            <a:r>
              <a:rPr lang="en-US" sz="2400" b="1" dirty="0">
                <a:solidFill>
                  <a:schemeClr val="tx1"/>
                </a:solidFill>
              </a:rPr>
              <a:t>first</a:t>
            </a:r>
            <a:r>
              <a:rPr lang="en-US" sz="2400" dirty="0">
                <a:solidFill>
                  <a:schemeClr val="tx1"/>
                </a:solidFill>
              </a:rPr>
              <a:t>.</a:t>
            </a:r>
          </a:p>
        </p:txBody>
      </p:sp>
      <p:sp>
        <p:nvSpPr>
          <p:cNvPr id="8" name="Rounded Rectangle 7"/>
          <p:cNvSpPr/>
          <p:nvPr/>
        </p:nvSpPr>
        <p:spPr>
          <a:xfrm>
            <a:off x="723900" y="4355650"/>
            <a:ext cx="7696200" cy="852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WHEN DEFUELING, CONTINOUSLY MONITOR THE TANK QUANTITIES TO ENSURE THE MAXIMUM TANK IMBALANCE IS NOT EXCEEDED ON THE MAIN TANKS.</a:t>
            </a:r>
          </a:p>
        </p:txBody>
      </p:sp>
    </p:spTree>
    <p:custDataLst>
      <p:tags r:id="rId1"/>
    </p:custDataLst>
    <p:extLst>
      <p:ext uri="{BB962C8B-B14F-4D97-AF65-F5344CB8AC3E}">
        <p14:creationId xmlns:p14="http://schemas.microsoft.com/office/powerpoint/2010/main" val="24250812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964734" y="274638"/>
            <a:ext cx="7722066"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chemeClr val="bg1"/>
                </a:solidFill>
              </a:rPr>
              <a:t>CRJ Bonding Locations</a:t>
            </a:r>
          </a:p>
        </p:txBody>
      </p:sp>
      <p:sp>
        <p:nvSpPr>
          <p:cNvPr id="2" name="Content Placeholder 1"/>
          <p:cNvSpPr>
            <a:spLocks noGrp="1"/>
          </p:cNvSpPr>
          <p:nvPr>
            <p:ph/>
          </p:nvPr>
        </p:nvSpPr>
        <p:spPr>
          <a:xfrm>
            <a:off x="457200" y="1705232"/>
            <a:ext cx="8229600" cy="4420931"/>
          </a:xfrm>
        </p:spPr>
        <p:txBody>
          <a:bodyPr>
            <a:normAutofit/>
          </a:bodyPr>
          <a:lstStyle/>
          <a:p>
            <a:r>
              <a:rPr lang="en-US" dirty="0"/>
              <a:t>The CRJ aircraft have 5 (five) approved bonding locations:</a:t>
            </a:r>
          </a:p>
          <a:p>
            <a:pPr lvl="1">
              <a:spcBef>
                <a:spcPts val="1200"/>
              </a:spcBef>
              <a:spcAft>
                <a:spcPts val="600"/>
              </a:spcAft>
            </a:pPr>
            <a:r>
              <a:rPr lang="en-US" dirty="0"/>
              <a:t>Nose Landing Gear Compartment Lug</a:t>
            </a:r>
          </a:p>
          <a:p>
            <a:pPr lvl="1">
              <a:spcBef>
                <a:spcPts val="1200"/>
              </a:spcBef>
              <a:spcAft>
                <a:spcPts val="600"/>
              </a:spcAft>
            </a:pPr>
            <a:r>
              <a:rPr lang="en-US" dirty="0"/>
              <a:t>Wing Leading Edges</a:t>
            </a:r>
          </a:p>
          <a:p>
            <a:pPr lvl="1">
              <a:spcBef>
                <a:spcPts val="1200"/>
              </a:spcBef>
              <a:spcAft>
                <a:spcPts val="600"/>
              </a:spcAft>
            </a:pPr>
            <a:r>
              <a:rPr lang="en-US" dirty="0"/>
              <a:t>Right </a:t>
            </a:r>
            <a:r>
              <a:rPr lang="en-US" i="1" dirty="0"/>
              <a:t>or</a:t>
            </a:r>
            <a:r>
              <a:rPr lang="en-US" dirty="0"/>
              <a:t> Left Main Landing Gear Lug</a:t>
            </a:r>
          </a:p>
          <a:p>
            <a:pPr lvl="1">
              <a:spcBef>
                <a:spcPts val="1200"/>
              </a:spcBef>
              <a:spcAft>
                <a:spcPts val="600"/>
              </a:spcAft>
            </a:pPr>
            <a:r>
              <a:rPr lang="en-US" dirty="0"/>
              <a:t>Fuel Access Panel Grounding Lug</a:t>
            </a:r>
          </a:p>
        </p:txBody>
      </p:sp>
    </p:spTree>
    <p:custDataLst>
      <p:tags r:id="rId1"/>
    </p:custDataLst>
    <p:extLst>
      <p:ext uri="{BB962C8B-B14F-4D97-AF65-F5344CB8AC3E}">
        <p14:creationId xmlns:p14="http://schemas.microsoft.com/office/powerpoint/2010/main" val="11319938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normAutofit/>
          </a:bodyPr>
          <a:lstStyle/>
          <a:p>
            <a:r>
              <a:rPr lang="en-US" sz="2100" dirty="0"/>
              <a:t>If defueling to a specific quantity:</a:t>
            </a:r>
          </a:p>
        </p:txBody>
      </p:sp>
      <p:sp>
        <p:nvSpPr>
          <p:cNvPr id="6" name="Content Placeholder 5"/>
          <p:cNvSpPr>
            <a:spLocks noGrp="1"/>
          </p:cNvSpPr>
          <p:nvPr>
            <p:ph sz="half" idx="2"/>
          </p:nvPr>
        </p:nvSpPr>
        <p:spPr/>
        <p:txBody>
          <a:bodyPr/>
          <a:lstStyle/>
          <a:p>
            <a:r>
              <a:rPr lang="en-US" dirty="0"/>
              <a:t>Set the refuel SOV switches (2) to OFF when the respective desired tank quantity is reached.</a:t>
            </a:r>
          </a:p>
          <a:p>
            <a:r>
              <a:rPr lang="en-US" dirty="0"/>
              <a:t>Set the mode selector (7) to OFF.</a:t>
            </a:r>
          </a:p>
          <a:p>
            <a:endParaRPr lang="en-US" dirty="0"/>
          </a:p>
        </p:txBody>
      </p:sp>
      <p:sp>
        <p:nvSpPr>
          <p:cNvPr id="8" name="Text Placeholder 7"/>
          <p:cNvSpPr>
            <a:spLocks noGrp="1"/>
          </p:cNvSpPr>
          <p:nvPr>
            <p:ph type="body" sz="quarter" idx="3"/>
          </p:nvPr>
        </p:nvSpPr>
        <p:spPr/>
        <p:txBody>
          <a:bodyPr>
            <a:normAutofit/>
          </a:bodyPr>
          <a:lstStyle/>
          <a:p>
            <a:r>
              <a:rPr lang="en-US" sz="2100" dirty="0"/>
              <a:t>If defueling until tanks are empty:</a:t>
            </a:r>
          </a:p>
        </p:txBody>
      </p:sp>
      <p:sp>
        <p:nvSpPr>
          <p:cNvPr id="9" name="Content Placeholder 8"/>
          <p:cNvSpPr>
            <a:spLocks noGrp="1"/>
          </p:cNvSpPr>
          <p:nvPr>
            <p:ph sz="quarter" idx="4"/>
          </p:nvPr>
        </p:nvSpPr>
        <p:spPr/>
        <p:txBody>
          <a:bodyPr/>
          <a:lstStyle/>
          <a:p>
            <a:r>
              <a:rPr lang="en-US" dirty="0"/>
              <a:t>The SOV CL indicator lights (12) will come on when tanks are empty. Move the applicable SOV switches (2) to OFF when the respective SOC CL indicator light (12) comes on.</a:t>
            </a:r>
          </a:p>
          <a:p>
            <a:r>
              <a:rPr lang="en-US" dirty="0"/>
              <a:t>Set the mode selector (7) to OFF.</a:t>
            </a:r>
          </a:p>
        </p:txBody>
      </p:sp>
      <p:sp>
        <p:nvSpPr>
          <p:cNvPr id="3" name="Title 1"/>
          <p:cNvSpPr txBox="1">
            <a:spLocks/>
          </p:cNvSpPr>
          <p:nvPr/>
        </p:nvSpPr>
        <p:spPr>
          <a:xfrm>
            <a:off x="964734" y="274638"/>
            <a:ext cx="7722066"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chemeClr val="bg1"/>
                </a:solidFill>
              </a:rPr>
              <a:t>Suction Defueling</a:t>
            </a:r>
          </a:p>
        </p:txBody>
      </p:sp>
    </p:spTree>
    <p:custDataLst>
      <p:tags r:id="rId1"/>
    </p:custDataLst>
    <p:extLst>
      <p:ext uri="{BB962C8B-B14F-4D97-AF65-F5344CB8AC3E}">
        <p14:creationId xmlns:p14="http://schemas.microsoft.com/office/powerpoint/2010/main" val="8081933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p:nvPr>
        </p:nvSpPr>
        <p:spPr>
          <a:xfrm>
            <a:off x="457200" y="1597981"/>
            <a:ext cx="8229600" cy="4528182"/>
          </a:xfrm>
        </p:spPr>
        <p:txBody>
          <a:bodyPr>
            <a:normAutofit fontScale="92500" lnSpcReduction="10000"/>
          </a:bodyPr>
          <a:lstStyle/>
          <a:p>
            <a:pPr>
              <a:spcBef>
                <a:spcPts val="1200"/>
              </a:spcBef>
            </a:pPr>
            <a:r>
              <a:rPr lang="en-US" sz="2600" dirty="0"/>
              <a:t>Set the Power toggle switch (4) to OFF.</a:t>
            </a:r>
          </a:p>
          <a:p>
            <a:pPr>
              <a:spcBef>
                <a:spcPts val="1200"/>
              </a:spcBef>
            </a:pPr>
            <a:r>
              <a:rPr lang="en-US" sz="2600" dirty="0"/>
              <a:t>Make sure that the Power ON light (5) goes off.</a:t>
            </a:r>
          </a:p>
          <a:p>
            <a:pPr>
              <a:spcBef>
                <a:spcPts val="1200"/>
              </a:spcBef>
              <a:spcAft>
                <a:spcPts val="1200"/>
              </a:spcAft>
            </a:pPr>
            <a:r>
              <a:rPr lang="en-US" sz="2600" dirty="0"/>
              <a:t>Close the guard over the Power switch (4).</a:t>
            </a:r>
          </a:p>
          <a:p>
            <a:pPr marL="0" indent="0">
              <a:spcBef>
                <a:spcPts val="1200"/>
              </a:spcBef>
              <a:buNone/>
            </a:pPr>
            <a:r>
              <a:rPr lang="en-US" sz="2600" u="sng" dirty="0"/>
              <a:t>Disconnect the fuel tender from the aircraft as follows:</a:t>
            </a:r>
          </a:p>
          <a:p>
            <a:pPr>
              <a:spcBef>
                <a:spcPts val="600"/>
              </a:spcBef>
              <a:spcAft>
                <a:spcPts val="600"/>
              </a:spcAft>
            </a:pPr>
            <a:r>
              <a:rPr lang="en-US" sz="2600" dirty="0"/>
              <a:t>Set the nozzle pressure to 0 PSI (0 kPa). Disconnect the nozzle from the single-point fuel port and reinstall the fuel cap.</a:t>
            </a:r>
          </a:p>
          <a:p>
            <a:pPr>
              <a:spcBef>
                <a:spcPts val="600"/>
              </a:spcBef>
              <a:spcAft>
                <a:spcPts val="600"/>
              </a:spcAft>
            </a:pPr>
            <a:r>
              <a:rPr lang="en-US" sz="2600" dirty="0"/>
              <a:t>Disconnect the grounding point from the aircraft and remove all tools and supplies before leaving the area.</a:t>
            </a:r>
          </a:p>
          <a:p>
            <a:pPr>
              <a:spcBef>
                <a:spcPts val="600"/>
              </a:spcBef>
              <a:spcAft>
                <a:spcPts val="600"/>
              </a:spcAft>
            </a:pPr>
            <a:r>
              <a:rPr lang="en-US" sz="2600" dirty="0"/>
              <a:t>Ensure both panels are securely latched shut for the fuel control panel and the single-point port access.</a:t>
            </a:r>
          </a:p>
          <a:p>
            <a:pPr marL="0" indent="0">
              <a:buNone/>
            </a:pPr>
            <a:endParaRPr lang="en-US" sz="2800" dirty="0"/>
          </a:p>
        </p:txBody>
      </p:sp>
      <p:sp>
        <p:nvSpPr>
          <p:cNvPr id="3" name="Title 1"/>
          <p:cNvSpPr txBox="1">
            <a:spLocks/>
          </p:cNvSpPr>
          <p:nvPr/>
        </p:nvSpPr>
        <p:spPr>
          <a:xfrm>
            <a:off x="964734" y="274638"/>
            <a:ext cx="7722066"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chemeClr val="bg1"/>
                </a:solidFill>
              </a:rPr>
              <a:t>Suction Defueling</a:t>
            </a:r>
          </a:p>
        </p:txBody>
      </p:sp>
    </p:spTree>
    <p:custDataLst>
      <p:tags r:id="rId1"/>
    </p:custDataLst>
    <p:extLst>
      <p:ext uri="{BB962C8B-B14F-4D97-AF65-F5344CB8AC3E}">
        <p14:creationId xmlns:p14="http://schemas.microsoft.com/office/powerpoint/2010/main" val="35116866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p:nvPr>
        </p:nvSpPr>
        <p:spPr>
          <a:xfrm>
            <a:off x="457200" y="1597981"/>
            <a:ext cx="8229600" cy="4528182"/>
          </a:xfrm>
        </p:spPr>
        <p:txBody>
          <a:bodyPr>
            <a:normAutofit lnSpcReduction="10000"/>
          </a:bodyPr>
          <a:lstStyle/>
          <a:p>
            <a:pPr marL="0" indent="0" algn="ctr">
              <a:buNone/>
            </a:pPr>
            <a:r>
              <a:rPr lang="en-US" sz="2800" dirty="0"/>
              <a:t>This concludes the Mesa Airlines, Inc. CRJ 900 Fueling Procedures Training.</a:t>
            </a:r>
          </a:p>
          <a:p>
            <a:pPr marL="0" indent="0" algn="ctr">
              <a:buNone/>
            </a:pPr>
            <a:endParaRPr lang="en-US" sz="2800" dirty="0"/>
          </a:p>
          <a:p>
            <a:pPr marL="0" indent="0" algn="ctr">
              <a:buNone/>
            </a:pPr>
            <a:r>
              <a:rPr lang="en-US" sz="2800" dirty="0"/>
              <a:t>Please continue to the test to finish this course. You must pass with a score of 75% or better. </a:t>
            </a:r>
            <a:r>
              <a:rPr lang="en-US" sz="2800" u="sng" dirty="0"/>
              <a:t>Print</a:t>
            </a:r>
            <a:r>
              <a:rPr lang="en-US" sz="2800" dirty="0"/>
              <a:t> and keep your certificate on file at your station.</a:t>
            </a:r>
          </a:p>
          <a:p>
            <a:pPr marL="0" indent="0" algn="ctr">
              <a:buNone/>
            </a:pPr>
            <a:endParaRPr lang="en-US" sz="2800" dirty="0"/>
          </a:p>
          <a:p>
            <a:pPr marL="0" indent="0" algn="ctr">
              <a:buNone/>
            </a:pPr>
            <a:r>
              <a:rPr lang="en-US" sz="2800" dirty="0">
                <a:solidFill>
                  <a:srgbClr val="FF0000"/>
                </a:solidFill>
              </a:rPr>
              <a:t>If you do not pass</a:t>
            </a:r>
            <a:r>
              <a:rPr lang="en-US" sz="2800" dirty="0"/>
              <a:t>, send an email with your name, username and station to:</a:t>
            </a:r>
          </a:p>
          <a:p>
            <a:pPr marL="0" indent="0" algn="ctr">
              <a:spcBef>
                <a:spcPts val="1200"/>
              </a:spcBef>
              <a:buNone/>
            </a:pPr>
            <a:r>
              <a:rPr lang="en-US" sz="2800" dirty="0">
                <a:hlinkClick r:id="rId4"/>
              </a:rPr>
              <a:t>Fuel@mesa-air.com</a:t>
            </a:r>
            <a:endParaRPr lang="en-US" sz="2800" dirty="0"/>
          </a:p>
          <a:p>
            <a:pPr marL="0" indent="0" algn="ctr">
              <a:buNone/>
            </a:pPr>
            <a:endParaRPr lang="en-US" sz="2800" dirty="0"/>
          </a:p>
        </p:txBody>
      </p:sp>
    </p:spTree>
    <p:custDataLst>
      <p:tags r:id="rId1"/>
    </p:custDataLst>
    <p:extLst>
      <p:ext uri="{BB962C8B-B14F-4D97-AF65-F5344CB8AC3E}">
        <p14:creationId xmlns:p14="http://schemas.microsoft.com/office/powerpoint/2010/main" val="33026944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p:nvPr>
        </p:nvPicPr>
        <p:blipFill>
          <a:blip r:embed="rId4" cstate="print">
            <a:extLst>
              <a:ext uri="{28A0092B-C50C-407E-A947-70E740481C1C}">
                <a14:useLocalDpi xmlns:a14="http://schemas.microsoft.com/office/drawing/2010/main" val="0"/>
              </a:ext>
            </a:extLst>
          </a:blip>
          <a:stretch>
            <a:fillRect/>
          </a:stretch>
        </p:blipFill>
        <p:spPr>
          <a:xfrm>
            <a:off x="86497" y="1392616"/>
            <a:ext cx="5000458" cy="3147642"/>
          </a:xfrm>
        </p:spPr>
      </p:pic>
      <p:sp>
        <p:nvSpPr>
          <p:cNvPr id="7" name="TextBox 6"/>
          <p:cNvSpPr txBox="1"/>
          <p:nvPr/>
        </p:nvSpPr>
        <p:spPr>
          <a:xfrm>
            <a:off x="5399903" y="1417638"/>
            <a:ext cx="3744097" cy="2492990"/>
          </a:xfrm>
          <a:prstGeom prst="rect">
            <a:avLst/>
          </a:prstGeom>
          <a:noFill/>
        </p:spPr>
        <p:txBody>
          <a:bodyPr wrap="square" rtlCol="0">
            <a:spAutoFit/>
          </a:bodyPr>
          <a:lstStyle/>
          <a:p>
            <a:r>
              <a:rPr lang="en-US" sz="2600" dirty="0"/>
              <a:t>Inside the nose landing gear compartment (A), and on both the left and right main landing gear (C) are lugs/screws for a clamp type connector (1).</a:t>
            </a:r>
            <a:r>
              <a:rPr lang="en-US" dirty="0"/>
              <a:t> </a:t>
            </a:r>
          </a:p>
        </p:txBody>
      </p:sp>
      <p:sp>
        <p:nvSpPr>
          <p:cNvPr id="8" name="TextBox 7"/>
          <p:cNvSpPr txBox="1"/>
          <p:nvPr/>
        </p:nvSpPr>
        <p:spPr>
          <a:xfrm>
            <a:off x="347299" y="5013062"/>
            <a:ext cx="4172555" cy="1292662"/>
          </a:xfrm>
          <a:prstGeom prst="rect">
            <a:avLst/>
          </a:prstGeom>
          <a:noFill/>
        </p:spPr>
        <p:txBody>
          <a:bodyPr wrap="square" rtlCol="0">
            <a:spAutoFit/>
          </a:bodyPr>
          <a:lstStyle/>
          <a:p>
            <a:r>
              <a:rPr lang="en-US" sz="2600" dirty="0"/>
              <a:t>A clamp type connector can also be connected to the fuel panel grounding lug (D).</a:t>
            </a: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16829" y="4367512"/>
            <a:ext cx="4627172" cy="2490487"/>
          </a:xfrm>
          <a:prstGeom prst="rect">
            <a:avLst/>
          </a:prstGeom>
        </p:spPr>
      </p:pic>
      <p:sp>
        <p:nvSpPr>
          <p:cNvPr id="10" name="Title 1"/>
          <p:cNvSpPr txBox="1">
            <a:spLocks/>
          </p:cNvSpPr>
          <p:nvPr/>
        </p:nvSpPr>
        <p:spPr>
          <a:xfrm>
            <a:off x="964734" y="274638"/>
            <a:ext cx="7722066"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chemeClr val="bg1"/>
                </a:solidFill>
              </a:rPr>
              <a:t>CRJ Bonding Locations</a:t>
            </a:r>
          </a:p>
        </p:txBody>
      </p:sp>
    </p:spTree>
    <p:custDataLst>
      <p:tags r:id="rId1"/>
    </p:custDataLst>
    <p:extLst>
      <p:ext uri="{BB962C8B-B14F-4D97-AF65-F5344CB8AC3E}">
        <p14:creationId xmlns:p14="http://schemas.microsoft.com/office/powerpoint/2010/main" val="8142889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4" cstate="print">
            <a:extLst>
              <a:ext uri="{28A0092B-C50C-407E-A947-70E740481C1C}">
                <a14:useLocalDpi xmlns:a14="http://schemas.microsoft.com/office/drawing/2010/main" val="0"/>
              </a:ext>
            </a:extLst>
          </a:blip>
          <a:srcRect t="29309" b="14684"/>
          <a:stretch/>
        </p:blipFill>
        <p:spPr>
          <a:xfrm>
            <a:off x="5349098" y="1500327"/>
            <a:ext cx="3697247" cy="2760955"/>
          </a:xfrm>
        </p:spPr>
      </p:pic>
      <p:pic>
        <p:nvPicPr>
          <p:cNvPr id="6" name="Picture 5"/>
          <p:cNvPicPr>
            <a:picLocks noChangeAspect="1"/>
          </p:cNvPicPr>
          <p:nvPr/>
        </p:nvPicPr>
        <p:blipFill rotWithShape="1">
          <a:blip r:embed="rId5" cstate="print">
            <a:extLst>
              <a:ext uri="{28A0092B-C50C-407E-A947-70E740481C1C}">
                <a14:useLocalDpi xmlns:a14="http://schemas.microsoft.com/office/drawing/2010/main" val="0"/>
              </a:ext>
            </a:extLst>
          </a:blip>
          <a:srcRect t="26035" b="12226"/>
          <a:stretch/>
        </p:blipFill>
        <p:spPr>
          <a:xfrm>
            <a:off x="375637" y="3364636"/>
            <a:ext cx="4098155" cy="3373515"/>
          </a:xfrm>
          <a:prstGeom prst="rect">
            <a:avLst/>
          </a:prstGeom>
        </p:spPr>
      </p:pic>
      <p:sp>
        <p:nvSpPr>
          <p:cNvPr id="7" name="TextBox 6"/>
          <p:cNvSpPr txBox="1"/>
          <p:nvPr/>
        </p:nvSpPr>
        <p:spPr>
          <a:xfrm>
            <a:off x="499630" y="1790972"/>
            <a:ext cx="4192988" cy="1200329"/>
          </a:xfrm>
          <a:prstGeom prst="rect">
            <a:avLst/>
          </a:prstGeom>
          <a:noFill/>
        </p:spPr>
        <p:txBody>
          <a:bodyPr wrap="square" rtlCol="0">
            <a:spAutoFit/>
          </a:bodyPr>
          <a:lstStyle/>
          <a:p>
            <a:pPr algn="r"/>
            <a:r>
              <a:rPr lang="en-US" sz="2400" dirty="0"/>
              <a:t>An example of the “plug” style grounding stud located on the leading edge of the wings.</a:t>
            </a:r>
          </a:p>
        </p:txBody>
      </p:sp>
      <p:sp>
        <p:nvSpPr>
          <p:cNvPr id="8" name="TextBox 7"/>
          <p:cNvSpPr txBox="1"/>
          <p:nvPr/>
        </p:nvSpPr>
        <p:spPr>
          <a:xfrm>
            <a:off x="5064285" y="4383660"/>
            <a:ext cx="3853864" cy="2354491"/>
          </a:xfrm>
          <a:prstGeom prst="rect">
            <a:avLst/>
          </a:prstGeom>
          <a:noFill/>
        </p:spPr>
        <p:txBody>
          <a:bodyPr wrap="square" rtlCol="0">
            <a:spAutoFit/>
          </a:bodyPr>
          <a:lstStyle/>
          <a:p>
            <a:r>
              <a:rPr lang="en-US" sz="2100" dirty="0"/>
              <a:t>The single-point fuel port panel is shown, where the fuel nozzle is connected. To the right of that is a grounding lug that a bonding clamp can be connected to in order to properly bond the aircraft and fuel tender.</a:t>
            </a:r>
          </a:p>
        </p:txBody>
      </p:sp>
      <p:sp>
        <p:nvSpPr>
          <p:cNvPr id="9" name="Title 1"/>
          <p:cNvSpPr txBox="1">
            <a:spLocks/>
          </p:cNvSpPr>
          <p:nvPr/>
        </p:nvSpPr>
        <p:spPr>
          <a:xfrm>
            <a:off x="964734" y="274638"/>
            <a:ext cx="7722066"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chemeClr val="bg1"/>
                </a:solidFill>
              </a:rPr>
              <a:t>CRJ Bonding Locations</a:t>
            </a:r>
          </a:p>
        </p:txBody>
      </p:sp>
      <p:sp>
        <p:nvSpPr>
          <p:cNvPr id="2" name="Right Arrow 1"/>
          <p:cNvSpPr/>
          <p:nvPr/>
        </p:nvSpPr>
        <p:spPr>
          <a:xfrm>
            <a:off x="4783037" y="2032790"/>
            <a:ext cx="449137" cy="716692"/>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10" name="Right Arrow 9"/>
          <p:cNvSpPr/>
          <p:nvPr/>
        </p:nvSpPr>
        <p:spPr>
          <a:xfrm flipH="1">
            <a:off x="4556511" y="5051393"/>
            <a:ext cx="451094" cy="716692"/>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11939003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964734" y="274638"/>
            <a:ext cx="7722066"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chemeClr val="bg1"/>
                </a:solidFill>
              </a:rPr>
              <a:t>CRJ Bonding Locations</a:t>
            </a:r>
          </a:p>
        </p:txBody>
      </p:sp>
      <p:pic>
        <p:nvPicPr>
          <p:cNvPr id="7" name="Picture 6"/>
          <p:cNvPicPr>
            <a:picLocks noChangeAspect="1"/>
          </p:cNvPicPr>
          <p:nvPr/>
        </p:nvPicPr>
        <p:blipFill rotWithShape="1">
          <a:blip r:embed="rId4" cstate="print">
            <a:extLst>
              <a:ext uri="{BEBA8EAE-BF5A-486C-A8C5-ECC9F3942E4B}">
                <a14:imgProps xmlns:a14="http://schemas.microsoft.com/office/drawing/2010/main">
                  <a14:imgLayer r:embed="rId5">
                    <a14:imgEffect>
                      <a14:saturation sat="66000"/>
                    </a14:imgEffect>
                    <a14:imgEffect>
                      <a14:brightnessContrast bright="24000"/>
                    </a14:imgEffect>
                  </a14:imgLayer>
                </a14:imgProps>
              </a:ext>
              <a:ext uri="{28A0092B-C50C-407E-A947-70E740481C1C}">
                <a14:useLocalDpi xmlns:a14="http://schemas.microsoft.com/office/drawing/2010/main" val="0"/>
              </a:ext>
            </a:extLst>
          </a:blip>
          <a:srcRect t="9191"/>
          <a:stretch/>
        </p:blipFill>
        <p:spPr>
          <a:xfrm>
            <a:off x="5711116" y="1417638"/>
            <a:ext cx="3335229" cy="4038253"/>
          </a:xfrm>
          <a:prstGeom prst="rect">
            <a:avLst/>
          </a:prstGeom>
          <a:effectLst>
            <a:reflection endPos="0" dist="50800" dir="5400000" sy="-100000" algn="bl" rotWithShape="0"/>
          </a:effectLst>
        </p:spPr>
      </p:pic>
      <p:pic>
        <p:nvPicPr>
          <p:cNvPr id="6" name="Picture 5"/>
          <p:cNvPicPr>
            <a:picLocks noChangeAspect="1"/>
          </p:cNvPicPr>
          <p:nvPr/>
        </p:nvPicPr>
        <p:blipFill rotWithShape="1">
          <a:blip r:embed="rId6" cstate="print">
            <a:extLst>
              <a:ext uri="{28A0092B-C50C-407E-A947-70E740481C1C}">
                <a14:useLocalDpi xmlns:a14="http://schemas.microsoft.com/office/drawing/2010/main" val="0"/>
              </a:ext>
            </a:extLst>
          </a:blip>
          <a:srcRect t="4937" b="5025"/>
          <a:stretch/>
        </p:blipFill>
        <p:spPr>
          <a:xfrm>
            <a:off x="3615984" y="2861392"/>
            <a:ext cx="3113288" cy="3737499"/>
          </a:xfrm>
          <a:prstGeom prst="rect">
            <a:avLst/>
          </a:prstGeom>
        </p:spPr>
      </p:pic>
      <p:sp>
        <p:nvSpPr>
          <p:cNvPr id="8" name="TextBox 7"/>
          <p:cNvSpPr txBox="1"/>
          <p:nvPr/>
        </p:nvSpPr>
        <p:spPr>
          <a:xfrm>
            <a:off x="173379" y="1677699"/>
            <a:ext cx="3258590" cy="4154984"/>
          </a:xfrm>
          <a:prstGeom prst="rect">
            <a:avLst/>
          </a:prstGeom>
          <a:noFill/>
        </p:spPr>
        <p:txBody>
          <a:bodyPr wrap="square" rtlCol="0">
            <a:spAutoFit/>
          </a:bodyPr>
          <a:lstStyle/>
          <a:p>
            <a:r>
              <a:rPr lang="en-US" sz="2200" dirty="0"/>
              <a:t>The nose landing gear door contains a grounding lug that may be used with a clamp.</a:t>
            </a:r>
          </a:p>
          <a:p>
            <a:endParaRPr lang="en-US" sz="2200" dirty="0"/>
          </a:p>
          <a:p>
            <a:endParaRPr lang="en-US" sz="2200" dirty="0"/>
          </a:p>
          <a:p>
            <a:endParaRPr lang="en-US" sz="2200" dirty="0"/>
          </a:p>
          <a:p>
            <a:r>
              <a:rPr lang="en-US" sz="2200" dirty="0"/>
              <a:t>It is located on the aircraft’s right side, forward of the landing gear and above the gear door, as shown here.</a:t>
            </a:r>
          </a:p>
        </p:txBody>
      </p:sp>
      <p:sp>
        <p:nvSpPr>
          <p:cNvPr id="10" name="Left Arrow 9"/>
          <p:cNvSpPr/>
          <p:nvPr/>
        </p:nvSpPr>
        <p:spPr>
          <a:xfrm>
            <a:off x="6729272" y="1660922"/>
            <a:ext cx="1145220" cy="550415"/>
          </a:xfrm>
          <a:prstGeom prst="leftArrow">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Arrow Connector 13"/>
          <p:cNvCxnSpPr/>
          <p:nvPr/>
        </p:nvCxnSpPr>
        <p:spPr>
          <a:xfrm flipH="1" flipV="1">
            <a:off x="4825767" y="5534141"/>
            <a:ext cx="949911" cy="1064750"/>
          </a:xfrm>
          <a:prstGeom prst="straightConnector1">
            <a:avLst/>
          </a:prstGeom>
          <a:ln>
            <a:solidFill>
              <a:srgbClr val="FF0000"/>
            </a:solidFill>
            <a:tailEnd type="triangle"/>
          </a:ln>
        </p:spPr>
        <p:style>
          <a:lnRef idx="2">
            <a:schemeClr val="dk1"/>
          </a:lnRef>
          <a:fillRef idx="0">
            <a:schemeClr val="dk1"/>
          </a:fillRef>
          <a:effectRef idx="1">
            <a:schemeClr val="dk1"/>
          </a:effectRef>
          <a:fontRef idx="minor">
            <a:schemeClr val="tx1"/>
          </a:fontRef>
        </p:style>
      </p:cxnSp>
    </p:spTree>
    <p:custDataLst>
      <p:tags r:id="rId1"/>
    </p:custDataLst>
    <p:extLst>
      <p:ext uri="{BB962C8B-B14F-4D97-AF65-F5344CB8AC3E}">
        <p14:creationId xmlns:p14="http://schemas.microsoft.com/office/powerpoint/2010/main" val="20606403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964734" y="274638"/>
            <a:ext cx="7722066"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chemeClr val="bg1"/>
                </a:solidFill>
              </a:rPr>
              <a:t>CRJ Tank Specifications</a:t>
            </a:r>
          </a:p>
        </p:txBody>
      </p:sp>
      <p:sp>
        <p:nvSpPr>
          <p:cNvPr id="9" name="TextBox 8"/>
          <p:cNvSpPr txBox="1"/>
          <p:nvPr/>
        </p:nvSpPr>
        <p:spPr>
          <a:xfrm>
            <a:off x="3180943" y="2172470"/>
            <a:ext cx="2148781" cy="523220"/>
          </a:xfrm>
          <a:prstGeom prst="rect">
            <a:avLst/>
          </a:prstGeom>
          <a:noFill/>
        </p:spPr>
        <p:txBody>
          <a:bodyPr wrap="square" rtlCol="0">
            <a:spAutoFit/>
          </a:bodyPr>
          <a:lstStyle/>
          <a:p>
            <a:pPr algn="ctr"/>
            <a:r>
              <a:rPr lang="en-US" sz="2800" dirty="0"/>
              <a:t>CRJ-900</a:t>
            </a:r>
          </a:p>
        </p:txBody>
      </p:sp>
      <p:graphicFrame>
        <p:nvGraphicFramePr>
          <p:cNvPr id="3" name="Table 2"/>
          <p:cNvGraphicFramePr>
            <a:graphicFrameLocks noGrp="1"/>
          </p:cNvGraphicFramePr>
          <p:nvPr>
            <p:extLst>
              <p:ext uri="{D42A27DB-BD31-4B8C-83A1-F6EECF244321}">
                <p14:modId xmlns:p14="http://schemas.microsoft.com/office/powerpoint/2010/main" val="3222912010"/>
              </p:ext>
            </p:extLst>
          </p:nvPr>
        </p:nvGraphicFramePr>
        <p:xfrm>
          <a:off x="607643" y="3051035"/>
          <a:ext cx="7724590" cy="1737360"/>
        </p:xfrm>
        <a:graphic>
          <a:graphicData uri="http://schemas.openxmlformats.org/drawingml/2006/table">
            <a:tbl>
              <a:tblPr firstRow="1" firstCol="1" bandRow="1">
                <a:tableStyleId>{E8034E78-7F5D-4C2E-B375-FC64B27BC917}</a:tableStyleId>
              </a:tblPr>
              <a:tblGrid>
                <a:gridCol w="1740688">
                  <a:extLst>
                    <a:ext uri="{9D8B030D-6E8A-4147-A177-3AD203B41FA5}">
                      <a16:colId xmlns:a16="http://schemas.microsoft.com/office/drawing/2014/main" val="539831262"/>
                    </a:ext>
                  </a:extLst>
                </a:gridCol>
                <a:gridCol w="2121146">
                  <a:extLst>
                    <a:ext uri="{9D8B030D-6E8A-4147-A177-3AD203B41FA5}">
                      <a16:colId xmlns:a16="http://schemas.microsoft.com/office/drawing/2014/main" val="1607146330"/>
                    </a:ext>
                  </a:extLst>
                </a:gridCol>
                <a:gridCol w="1618793">
                  <a:extLst>
                    <a:ext uri="{9D8B030D-6E8A-4147-A177-3AD203B41FA5}">
                      <a16:colId xmlns:a16="http://schemas.microsoft.com/office/drawing/2014/main" val="853037735"/>
                    </a:ext>
                  </a:extLst>
                </a:gridCol>
                <a:gridCol w="2243963">
                  <a:extLst>
                    <a:ext uri="{9D8B030D-6E8A-4147-A177-3AD203B41FA5}">
                      <a16:colId xmlns:a16="http://schemas.microsoft.com/office/drawing/2014/main" val="3716765275"/>
                    </a:ext>
                  </a:extLst>
                </a:gridCol>
              </a:tblGrid>
              <a:tr h="347472">
                <a:tc>
                  <a:txBody>
                    <a:bodyPr/>
                    <a:lstStyle/>
                    <a:p>
                      <a:pPr marL="0" marR="0" algn="ctr">
                        <a:lnSpc>
                          <a:spcPct val="107000"/>
                        </a:lnSpc>
                        <a:spcBef>
                          <a:spcPts val="0"/>
                        </a:spcBef>
                        <a:spcAft>
                          <a:spcPts val="0"/>
                        </a:spcAft>
                      </a:pPr>
                      <a:r>
                        <a:rPr lang="en-US" sz="1600" dirty="0">
                          <a:effectLst/>
                        </a:rPr>
                        <a:t>Location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Usable Fuel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Unusable Fuel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effectLst/>
                        </a:rPr>
                        <a:t>Total Volume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18598941"/>
                  </a:ext>
                </a:extLst>
              </a:tr>
              <a:tr h="347472">
                <a:tc>
                  <a:txBody>
                    <a:bodyPr/>
                    <a:lstStyle/>
                    <a:p>
                      <a:pPr marL="0" marR="0" algn="ctr">
                        <a:lnSpc>
                          <a:spcPct val="107000"/>
                        </a:lnSpc>
                        <a:spcBef>
                          <a:spcPts val="0"/>
                        </a:spcBef>
                        <a:spcAft>
                          <a:spcPts val="0"/>
                        </a:spcAft>
                      </a:pPr>
                      <a:r>
                        <a:rPr lang="en-US" sz="1600" dirty="0">
                          <a:solidFill>
                            <a:schemeClr val="tx1"/>
                          </a:solidFill>
                          <a:effectLst/>
                        </a:rPr>
                        <a:t>Left Main Tank</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solidFill>
                            <a:schemeClr val="tx1"/>
                          </a:solidFill>
                          <a:effectLst/>
                        </a:rPr>
                        <a:t>7435.5 lbs. (3372.7 kg)</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solidFill>
                            <a:schemeClr val="tx1"/>
                          </a:solidFill>
                          <a:effectLst/>
                        </a:rPr>
                        <a:t>57 lbs. (25.9 kg)</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solidFill>
                            <a:schemeClr val="tx1"/>
                          </a:solidFill>
                          <a:effectLst/>
                        </a:rPr>
                        <a:t>7492.5 lbs. (3398.5 kg)</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87772334"/>
                  </a:ext>
                </a:extLst>
              </a:tr>
              <a:tr h="347472">
                <a:tc>
                  <a:txBody>
                    <a:bodyPr/>
                    <a:lstStyle/>
                    <a:p>
                      <a:pPr marL="0" marR="0" algn="ctr">
                        <a:lnSpc>
                          <a:spcPct val="107000"/>
                        </a:lnSpc>
                        <a:spcBef>
                          <a:spcPts val="0"/>
                        </a:spcBef>
                        <a:spcAft>
                          <a:spcPts val="0"/>
                        </a:spcAft>
                      </a:pPr>
                      <a:r>
                        <a:rPr lang="en-US" sz="1600" dirty="0">
                          <a:solidFill>
                            <a:schemeClr val="tx1"/>
                          </a:solidFill>
                          <a:effectLst/>
                        </a:rPr>
                        <a:t>Right Main Tank</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solidFill>
                            <a:schemeClr val="tx1"/>
                          </a:solidFill>
                          <a:effectLst/>
                        </a:rPr>
                        <a:t>7435.5 lbs. (3372.7 kg)</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solidFill>
                            <a:schemeClr val="tx1"/>
                          </a:solidFill>
                          <a:effectLst/>
                        </a:rPr>
                        <a:t>57 lbs. (25.9 kg)</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solidFill>
                            <a:schemeClr val="tx1"/>
                          </a:solidFill>
                          <a:effectLst/>
                        </a:rPr>
                        <a:t>7492.5 lbs. (3398.5 kg)</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32497138"/>
                  </a:ext>
                </a:extLst>
              </a:tr>
              <a:tr h="347472">
                <a:tc>
                  <a:txBody>
                    <a:bodyPr/>
                    <a:lstStyle/>
                    <a:p>
                      <a:pPr marL="0" marR="0" algn="ctr">
                        <a:lnSpc>
                          <a:spcPct val="107000"/>
                        </a:lnSpc>
                        <a:spcBef>
                          <a:spcPts val="0"/>
                        </a:spcBef>
                        <a:spcAft>
                          <a:spcPts val="0"/>
                        </a:spcAft>
                      </a:pPr>
                      <a:r>
                        <a:rPr lang="en-US" sz="1600" dirty="0">
                          <a:solidFill>
                            <a:schemeClr val="tx1"/>
                          </a:solidFill>
                          <a:effectLst/>
                        </a:rPr>
                        <a:t>Center Tank</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solidFill>
                            <a:schemeClr val="tx1"/>
                          </a:solidFill>
                          <a:effectLst/>
                        </a:rPr>
                        <a:t>4583.3 lbs. (2079 kg)</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solidFill>
                            <a:schemeClr val="tx1"/>
                          </a:solidFill>
                          <a:effectLst/>
                        </a:rPr>
                        <a:t>27 lbs. (12.2 kg)</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solidFill>
                            <a:schemeClr val="tx1"/>
                          </a:solidFill>
                          <a:effectLst/>
                        </a:rPr>
                        <a:t>4610.3 lbs. (2091 kg)</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93858384"/>
                  </a:ext>
                </a:extLst>
              </a:tr>
              <a:tr h="347472">
                <a:tc gridSpan="2">
                  <a:txBody>
                    <a:bodyPr/>
                    <a:lstStyle/>
                    <a:p>
                      <a:pPr marL="0" marR="0" algn="ctr">
                        <a:lnSpc>
                          <a:spcPct val="107000"/>
                        </a:lnSpc>
                        <a:spcBef>
                          <a:spcPts val="0"/>
                        </a:spcBef>
                        <a:spcAft>
                          <a:spcPts val="0"/>
                        </a:spcAft>
                      </a:pPr>
                      <a:r>
                        <a:rPr lang="en-US" sz="1600" dirty="0">
                          <a:solidFill>
                            <a:schemeClr val="tx1"/>
                          </a:solidFill>
                          <a:effectLst/>
                        </a:rPr>
                        <a:t>Total Usable Fuel Capacity</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gridSpan="2">
                  <a:txBody>
                    <a:bodyPr/>
                    <a:lstStyle/>
                    <a:p>
                      <a:pPr marL="0" marR="0" algn="ctr">
                        <a:lnSpc>
                          <a:spcPct val="107000"/>
                        </a:lnSpc>
                        <a:spcBef>
                          <a:spcPts val="0"/>
                        </a:spcBef>
                        <a:spcAft>
                          <a:spcPts val="0"/>
                        </a:spcAft>
                      </a:pPr>
                      <a:r>
                        <a:rPr lang="en-US" sz="1600" dirty="0">
                          <a:solidFill>
                            <a:schemeClr val="tx1"/>
                          </a:solidFill>
                          <a:effectLst/>
                        </a:rPr>
                        <a:t>19595 lbs. (8888 kg)</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extLst>
                  <a:ext uri="{0D108BD9-81ED-4DB2-BD59-A6C34878D82A}">
                    <a16:rowId xmlns:a16="http://schemas.microsoft.com/office/drawing/2014/main" val="29118248"/>
                  </a:ext>
                </a:extLst>
              </a:tr>
            </a:tbl>
          </a:graphicData>
        </a:graphic>
      </p:graphicFrame>
    </p:spTree>
    <p:custDataLst>
      <p:tags r:id="rId1"/>
    </p:custDataLst>
    <p:extLst>
      <p:ext uri="{BB962C8B-B14F-4D97-AF65-F5344CB8AC3E}">
        <p14:creationId xmlns:p14="http://schemas.microsoft.com/office/powerpoint/2010/main" val="25559325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964734" y="274638"/>
            <a:ext cx="7722066"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chemeClr val="bg1"/>
                </a:solidFill>
              </a:rPr>
              <a:t>CRJ Tank Specifications</a:t>
            </a:r>
          </a:p>
        </p:txBody>
      </p:sp>
      <p:pic>
        <p:nvPicPr>
          <p:cNvPr id="8" name="Picture 7" descr="CRJ700 Overhead graphic"/>
          <p:cNvPicPr>
            <a:picLocks noChangeAspect="1" noChangeArrowheads="1"/>
          </p:cNvPicPr>
          <p:nvPr>
            <p:custDataLst>
              <p:tags r:id="rId2"/>
            </p:custDataLst>
          </p:nvPr>
        </p:nvPicPr>
        <p:blipFill>
          <a:blip r:embed="rId5">
            <a:extLst>
              <a:ext uri="{28A0092B-C50C-407E-A947-70E740481C1C}">
                <a14:useLocalDpi xmlns:a14="http://schemas.microsoft.com/office/drawing/2010/main" val="0"/>
              </a:ext>
            </a:extLst>
          </a:blip>
          <a:srcRect l="16696" t="15382" r="4300" b="27048"/>
          <a:stretch>
            <a:fillRect/>
          </a:stretch>
        </p:blipFill>
        <p:spPr bwMode="auto">
          <a:xfrm>
            <a:off x="5153887" y="1540598"/>
            <a:ext cx="3870325" cy="306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val 9"/>
          <p:cNvSpPr>
            <a:spLocks noChangeArrowheads="1"/>
          </p:cNvSpPr>
          <p:nvPr/>
        </p:nvSpPr>
        <p:spPr bwMode="auto">
          <a:xfrm>
            <a:off x="6867665" y="2731317"/>
            <a:ext cx="88900" cy="88900"/>
          </a:xfrm>
          <a:prstGeom prst="ellipse">
            <a:avLst/>
          </a:prstGeom>
          <a:solidFill>
            <a:srgbClr val="FF0000"/>
          </a:solidFill>
          <a:ln w="9525">
            <a:solidFill>
              <a:srgbClr val="FFFFFF"/>
            </a:solidFill>
            <a:round/>
            <a:headEnd/>
            <a:tailEnd/>
          </a:ln>
        </p:spPr>
        <p:txBody>
          <a:bodyPr wrap="none" anchor="ct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en-US" dirty="0"/>
          </a:p>
        </p:txBody>
      </p:sp>
      <p:sp>
        <p:nvSpPr>
          <p:cNvPr id="11" name="Oval 10"/>
          <p:cNvSpPr>
            <a:spLocks noChangeArrowheads="1"/>
          </p:cNvSpPr>
          <p:nvPr/>
        </p:nvSpPr>
        <p:spPr bwMode="auto">
          <a:xfrm>
            <a:off x="7044599" y="2342180"/>
            <a:ext cx="88900" cy="88900"/>
          </a:xfrm>
          <a:prstGeom prst="ellipse">
            <a:avLst/>
          </a:prstGeom>
          <a:solidFill>
            <a:srgbClr val="FF0000"/>
          </a:solidFill>
          <a:ln w="9525">
            <a:solidFill>
              <a:srgbClr val="FFFFFF"/>
            </a:solidFill>
            <a:round/>
            <a:headEnd/>
            <a:tailEnd/>
          </a:ln>
        </p:spPr>
        <p:txBody>
          <a:bodyPr wrap="none" anchor="ct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en-US" dirty="0"/>
          </a:p>
        </p:txBody>
      </p:sp>
      <p:sp>
        <p:nvSpPr>
          <p:cNvPr id="12" name="Oval 11"/>
          <p:cNvSpPr>
            <a:spLocks noChangeArrowheads="1"/>
          </p:cNvSpPr>
          <p:nvPr/>
        </p:nvSpPr>
        <p:spPr bwMode="auto">
          <a:xfrm>
            <a:off x="7040390" y="3701942"/>
            <a:ext cx="88900" cy="88900"/>
          </a:xfrm>
          <a:prstGeom prst="ellipse">
            <a:avLst/>
          </a:prstGeom>
          <a:solidFill>
            <a:srgbClr val="FF0000"/>
          </a:solidFill>
          <a:ln w="9525">
            <a:solidFill>
              <a:srgbClr val="FFFFFF"/>
            </a:solidFill>
            <a:round/>
            <a:headEnd/>
            <a:tailEnd/>
          </a:ln>
        </p:spPr>
        <p:txBody>
          <a:bodyPr wrap="none" anchor="ct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en-US" dirty="0"/>
          </a:p>
        </p:txBody>
      </p:sp>
      <p:sp>
        <p:nvSpPr>
          <p:cNvPr id="2" name="TextBox 1"/>
          <p:cNvSpPr txBox="1"/>
          <p:nvPr/>
        </p:nvSpPr>
        <p:spPr>
          <a:xfrm>
            <a:off x="2976280" y="2171495"/>
            <a:ext cx="1849487" cy="1800493"/>
          </a:xfrm>
          <a:prstGeom prst="rect">
            <a:avLst/>
          </a:prstGeom>
          <a:noFill/>
        </p:spPr>
        <p:txBody>
          <a:bodyPr wrap="square" rtlCol="0">
            <a:spAutoFit/>
          </a:bodyPr>
          <a:lstStyle/>
          <a:p>
            <a:pPr>
              <a:spcAft>
                <a:spcPts val="600"/>
              </a:spcAft>
            </a:pPr>
            <a:r>
              <a:rPr lang="en-US" sz="2400" dirty="0"/>
              <a:t>Right “main”</a:t>
            </a:r>
          </a:p>
          <a:p>
            <a:pPr>
              <a:spcAft>
                <a:spcPts val="600"/>
              </a:spcAft>
            </a:pPr>
            <a:r>
              <a:rPr lang="en-US" sz="2400" dirty="0"/>
              <a:t>Center tank</a:t>
            </a:r>
          </a:p>
          <a:p>
            <a:pPr>
              <a:spcAft>
                <a:spcPts val="600"/>
              </a:spcAft>
            </a:pPr>
            <a:endParaRPr lang="en-US" sz="2400" dirty="0"/>
          </a:p>
          <a:p>
            <a:pPr>
              <a:spcAft>
                <a:spcPts val="600"/>
              </a:spcAft>
            </a:pPr>
            <a:r>
              <a:rPr lang="en-US" sz="2400" dirty="0"/>
              <a:t>Left “main”</a:t>
            </a:r>
          </a:p>
        </p:txBody>
      </p:sp>
      <p:cxnSp>
        <p:nvCxnSpPr>
          <p:cNvPr id="6" name="Straight Arrow Connector 5"/>
          <p:cNvCxnSpPr/>
          <p:nvPr/>
        </p:nvCxnSpPr>
        <p:spPr>
          <a:xfrm>
            <a:off x="4825767" y="2386630"/>
            <a:ext cx="2041898"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4" name="Straight Arrow Connector 13"/>
          <p:cNvCxnSpPr/>
          <p:nvPr/>
        </p:nvCxnSpPr>
        <p:spPr>
          <a:xfrm>
            <a:off x="4598633" y="2808334"/>
            <a:ext cx="2024109"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6" name="Straight Arrow Connector 15"/>
          <p:cNvCxnSpPr/>
          <p:nvPr/>
        </p:nvCxnSpPr>
        <p:spPr>
          <a:xfrm>
            <a:off x="4598633" y="3746392"/>
            <a:ext cx="231348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7" name="TextBox 16"/>
          <p:cNvSpPr txBox="1"/>
          <p:nvPr/>
        </p:nvSpPr>
        <p:spPr>
          <a:xfrm>
            <a:off x="152117" y="1621080"/>
            <a:ext cx="3106848" cy="3477875"/>
          </a:xfrm>
          <a:prstGeom prst="rect">
            <a:avLst/>
          </a:prstGeom>
          <a:noFill/>
        </p:spPr>
        <p:txBody>
          <a:bodyPr wrap="square" rtlCol="0">
            <a:spAutoFit/>
          </a:bodyPr>
          <a:lstStyle/>
          <a:p>
            <a:r>
              <a:rPr lang="en-US" sz="2000" dirty="0"/>
              <a:t>During fueling, the main tanks must never have an imbalance more than the identified limit.</a:t>
            </a:r>
          </a:p>
          <a:p>
            <a:endParaRPr lang="en-US" sz="2000" dirty="0"/>
          </a:p>
          <a:p>
            <a:r>
              <a:rPr lang="en-US" sz="2000" dirty="0"/>
              <a:t>Allowing fuel quantities greater than the limit specified can cause the aircraft to shift and injure people or damage equipment and the aircraft.</a:t>
            </a:r>
          </a:p>
        </p:txBody>
      </p:sp>
      <p:graphicFrame>
        <p:nvGraphicFramePr>
          <p:cNvPr id="3" name="Table 2"/>
          <p:cNvGraphicFramePr>
            <a:graphicFrameLocks noGrp="1"/>
          </p:cNvGraphicFramePr>
          <p:nvPr>
            <p:extLst>
              <p:ext uri="{D42A27DB-BD31-4B8C-83A1-F6EECF244321}">
                <p14:modId xmlns:p14="http://schemas.microsoft.com/office/powerpoint/2010/main" val="399310376"/>
              </p:ext>
            </p:extLst>
          </p:nvPr>
        </p:nvGraphicFramePr>
        <p:xfrm>
          <a:off x="2244550" y="5448917"/>
          <a:ext cx="5162433" cy="884571"/>
        </p:xfrm>
        <a:graphic>
          <a:graphicData uri="http://schemas.openxmlformats.org/drawingml/2006/table">
            <a:tbl>
              <a:tblPr firstRow="1" firstCol="1" bandRow="1">
                <a:tableStyleId>{073A0DAA-6AF3-43AB-8588-CEC1D06C72B9}</a:tableStyleId>
              </a:tblPr>
              <a:tblGrid>
                <a:gridCol w="2468989">
                  <a:extLst>
                    <a:ext uri="{9D8B030D-6E8A-4147-A177-3AD203B41FA5}">
                      <a16:colId xmlns:a16="http://schemas.microsoft.com/office/drawing/2014/main" val="341233589"/>
                    </a:ext>
                  </a:extLst>
                </a:gridCol>
                <a:gridCol w="2693444">
                  <a:extLst>
                    <a:ext uri="{9D8B030D-6E8A-4147-A177-3AD203B41FA5}">
                      <a16:colId xmlns:a16="http://schemas.microsoft.com/office/drawing/2014/main" val="1027331466"/>
                    </a:ext>
                  </a:extLst>
                </a:gridCol>
              </a:tblGrid>
              <a:tr h="594195">
                <a:tc>
                  <a:txBody>
                    <a:bodyPr/>
                    <a:lstStyle/>
                    <a:p>
                      <a:pPr marL="0" marR="0" algn="ctr">
                        <a:lnSpc>
                          <a:spcPct val="107000"/>
                        </a:lnSpc>
                        <a:spcBef>
                          <a:spcPts val="0"/>
                        </a:spcBef>
                        <a:spcAft>
                          <a:spcPts val="0"/>
                        </a:spcAft>
                      </a:pPr>
                      <a:r>
                        <a:rPr lang="en-US" sz="1600" dirty="0">
                          <a:effectLst/>
                        </a:rPr>
                        <a:t>Fleet Type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Maximum Allowable Fuel Tank Imbalance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92271076"/>
                  </a:ext>
                </a:extLst>
              </a:tr>
              <a:tr h="290376">
                <a:tc>
                  <a:txBody>
                    <a:bodyPr/>
                    <a:lstStyle/>
                    <a:p>
                      <a:pPr marL="0" marR="0" algn="ctr">
                        <a:lnSpc>
                          <a:spcPct val="107000"/>
                        </a:lnSpc>
                        <a:spcBef>
                          <a:spcPts val="0"/>
                        </a:spcBef>
                        <a:spcAft>
                          <a:spcPts val="0"/>
                        </a:spcAft>
                      </a:pPr>
                      <a:r>
                        <a:rPr lang="en-US" sz="1600" dirty="0">
                          <a:effectLst/>
                        </a:rPr>
                        <a:t>CRJ-900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2500 lbs. (1134 kg)</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014816828"/>
                  </a:ext>
                </a:extLst>
              </a:tr>
            </a:tbl>
          </a:graphicData>
        </a:graphic>
      </p:graphicFrame>
    </p:spTree>
    <p:custDataLst>
      <p:tags r:id="rId1"/>
    </p:custDataLst>
    <p:extLst>
      <p:ext uri="{BB962C8B-B14F-4D97-AF65-F5344CB8AC3E}">
        <p14:creationId xmlns:p14="http://schemas.microsoft.com/office/powerpoint/2010/main" val="40555987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964734" y="274638"/>
            <a:ext cx="7722066"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chemeClr val="bg1"/>
                </a:solidFill>
              </a:rPr>
              <a:t>CRJ Fuel Control Panel</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49265" y="4583964"/>
            <a:ext cx="2503465" cy="2027096"/>
          </a:xfrm>
          <a:prstGeom prst="rect">
            <a:avLst/>
          </a:prstGeom>
        </p:spPr>
      </p:pic>
      <p:sp>
        <p:nvSpPr>
          <p:cNvPr id="8" name="TextBox 7"/>
          <p:cNvSpPr txBox="1"/>
          <p:nvPr/>
        </p:nvSpPr>
        <p:spPr>
          <a:xfrm>
            <a:off x="230820" y="1823757"/>
            <a:ext cx="3107184" cy="3693319"/>
          </a:xfrm>
          <a:prstGeom prst="rect">
            <a:avLst/>
          </a:prstGeom>
          <a:noFill/>
        </p:spPr>
        <p:txBody>
          <a:bodyPr wrap="square" rtlCol="0">
            <a:spAutoFit/>
          </a:bodyPr>
          <a:lstStyle/>
          <a:p>
            <a:pPr marL="342900" indent="-342900">
              <a:buFont typeface="+mj-lt"/>
              <a:buAutoNum type="arabicPeriod"/>
            </a:pPr>
            <a:r>
              <a:rPr lang="en-US" dirty="0"/>
              <a:t>H. Level (Tank Full) Detector Indicator Light</a:t>
            </a:r>
          </a:p>
          <a:p>
            <a:pPr marL="342900" indent="-342900">
              <a:buFont typeface="+mj-lt"/>
              <a:buAutoNum type="arabicPeriod"/>
            </a:pPr>
            <a:r>
              <a:rPr lang="en-US" dirty="0"/>
              <a:t>Refuel SOV Toggle Switch</a:t>
            </a:r>
          </a:p>
          <a:p>
            <a:pPr marL="342900" indent="-342900">
              <a:buFont typeface="+mj-lt"/>
              <a:buAutoNum type="arabicPeriod"/>
            </a:pPr>
            <a:r>
              <a:rPr lang="en-US" dirty="0"/>
              <a:t>Auto-Start Switch</a:t>
            </a:r>
          </a:p>
          <a:p>
            <a:pPr marL="342900" indent="-342900">
              <a:buFont typeface="+mj-lt"/>
              <a:buAutoNum type="arabicPeriod"/>
            </a:pPr>
            <a:r>
              <a:rPr lang="en-US" dirty="0"/>
              <a:t>Power Toggle Switch</a:t>
            </a:r>
          </a:p>
          <a:p>
            <a:pPr marL="342900" indent="-342900">
              <a:buFont typeface="+mj-lt"/>
              <a:buAutoNum type="arabicPeriod"/>
            </a:pPr>
            <a:r>
              <a:rPr lang="en-US" dirty="0"/>
              <a:t>Power ON Indicator Light</a:t>
            </a:r>
          </a:p>
          <a:p>
            <a:pPr marL="342900" indent="-342900">
              <a:buFont typeface="+mj-lt"/>
              <a:buAutoNum type="arabicPeriod"/>
            </a:pPr>
            <a:r>
              <a:rPr lang="en-US" dirty="0"/>
              <a:t>Fault Annunciator</a:t>
            </a:r>
          </a:p>
          <a:p>
            <a:pPr marL="342900" indent="-342900">
              <a:buFont typeface="+mj-lt"/>
              <a:buAutoNum type="arabicPeriod"/>
            </a:pPr>
            <a:r>
              <a:rPr lang="en-US" dirty="0"/>
              <a:t>Mode Selector</a:t>
            </a:r>
          </a:p>
          <a:p>
            <a:pPr marL="342900" indent="-342900">
              <a:buFont typeface="+mj-lt"/>
              <a:buAutoNum type="arabicPeriod"/>
            </a:pPr>
            <a:r>
              <a:rPr lang="en-US" dirty="0"/>
              <a:t>Selector (Inc/Dec) Switch</a:t>
            </a:r>
          </a:p>
          <a:p>
            <a:pPr marL="342900" indent="-342900">
              <a:buFont typeface="+mj-lt"/>
              <a:buAutoNum type="arabicPeriod"/>
            </a:pPr>
            <a:r>
              <a:rPr lang="en-US" dirty="0"/>
              <a:t>Pre-Selected Fuel Quantity</a:t>
            </a:r>
          </a:p>
          <a:p>
            <a:pPr marL="342900" indent="-342900">
              <a:buFont typeface="+mj-lt"/>
              <a:buAutoNum type="arabicPeriod"/>
            </a:pPr>
            <a:r>
              <a:rPr lang="en-US" dirty="0"/>
              <a:t>SOV Indicator Light (OP)</a:t>
            </a:r>
          </a:p>
          <a:p>
            <a:pPr marL="342900" indent="-342900">
              <a:buFont typeface="+mj-lt"/>
              <a:buAutoNum type="arabicPeriod"/>
            </a:pPr>
            <a:r>
              <a:rPr lang="en-US" dirty="0"/>
              <a:t>Fuel-Tank Quantity Display</a:t>
            </a:r>
          </a:p>
          <a:p>
            <a:pPr marL="342900" indent="-342900">
              <a:buFont typeface="+mj-lt"/>
              <a:buAutoNum type="arabicPeriod"/>
            </a:pPr>
            <a:r>
              <a:rPr lang="en-US" dirty="0"/>
              <a:t>SOV Indicator Light (CL)</a:t>
            </a:r>
          </a:p>
        </p:txBody>
      </p:sp>
      <p:pic>
        <p:nvPicPr>
          <p:cNvPr id="2" name="Picture 1"/>
          <p:cNvPicPr>
            <a:picLocks noChangeAspect="1"/>
          </p:cNvPicPr>
          <p:nvPr/>
        </p:nvPicPr>
        <p:blipFill rotWithShape="1">
          <a:blip r:embed="rId5" cstate="print">
            <a:extLst>
              <a:ext uri="{28A0092B-C50C-407E-A947-70E740481C1C}">
                <a14:useLocalDpi xmlns:a14="http://schemas.microsoft.com/office/drawing/2010/main" val="0"/>
              </a:ext>
            </a:extLst>
          </a:blip>
          <a:srcRect l="20194" t="44530" r="16861" b="27768"/>
          <a:stretch/>
        </p:blipFill>
        <p:spPr>
          <a:xfrm>
            <a:off x="5752730" y="4583964"/>
            <a:ext cx="3237575" cy="1899821"/>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49266" y="1417638"/>
            <a:ext cx="5741040" cy="3116564"/>
          </a:xfrm>
          <a:prstGeom prst="rect">
            <a:avLst/>
          </a:prstGeom>
        </p:spPr>
      </p:pic>
    </p:spTree>
    <p:custDataLst>
      <p:tags r:id="rId1"/>
    </p:custDataLst>
    <p:extLst>
      <p:ext uri="{BB962C8B-B14F-4D97-AF65-F5344CB8AC3E}">
        <p14:creationId xmlns:p14="http://schemas.microsoft.com/office/powerpoint/2010/main" val="192858618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REFERENCE_ID" val="b5bfca07-a50a-49be-b581-e3521e777bb0"/>
  <p:tag name="ARTICULATE_META_COURSE_ID" val="5r9PgLUL3RA_course_id"/>
  <p:tag name="ARTICULATE_META_NAME" val="Pipitone, Frank"/>
  <p:tag name="ARTICULATE_META_NAME_SET" val="True"/>
  <p:tag name="ARTICULATE_DESIGN_ID_1_OFFICE THEME" val="5yOaCjQswYW"/>
  <p:tag name="ARTICULATE_SLIDE_COUNT" val="32"/>
  <p:tag name="ARTICULATE_PROJECT_OPEN" val="0"/>
  <p:tag name="ARTICULATE_REFERENCE_COUNT" val="0"/>
  <p:tag name="ARTICULATE_PLAYER_GLOSSARY_XML" val="&lt;?xml version=&quot;1.0&quot; encoding=&quot;utf-16&quot;?&gt;&lt;glossary xmlns:xsi=&quot;http://www.w3.org/2001/XMLSchema-instance&quot; xmlns:xsd=&quot;http://www.w3.org/2001/XMLSchema&quot;&gt;&lt;terms /&gt;&lt;/glossary&gt;"/>
  <p:tag name="TAG_BACKING_FORM_KEY" val="6694182-g:\ap aopc\2020 fuel training documents for lms\crj 2020 training v0.pptx"/>
  <p:tag name="ARTICULATE_PRESENTER_VERSION" val="8"/>
  <p:tag name="ARTICULATE_USED_PAGE_ORIENTATION" val="1"/>
  <p:tag name="ARTICULATE_USED_PAGE_SIZE" val="1"/>
</p:tagLst>
</file>

<file path=ppt/tags/tag10.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1.xml><?xml version="1.0" encoding="utf-8"?>
<p:tagLst xmlns:a="http://schemas.openxmlformats.org/drawingml/2006/main" xmlns:r="http://schemas.openxmlformats.org/officeDocument/2006/relationships" xmlns:p="http://schemas.openxmlformats.org/presentationml/2006/main">
  <p:tag name="AUDIO_ID" val="264"/>
  <p:tag name="ARTICULATE_NAV_LEVEL" val="1"/>
  <p:tag name="ARTICULATE_TOC_EXPANDED" val="True"/>
  <p:tag name="ARTICULATE_SLIDE_PRESENTER_GUID" val="efcbe539-5b6d-445b-b6b5-02776ef70620"/>
  <p:tag name="ARTICULATE_SLIDE_PAUSE" val="1"/>
  <p:tag name="ARTICULATE_HIDE_SLIDE" val="0"/>
  <p:tag name="ARTICULATE_PLAYER_CONTROL_PREVIOUS" val="True"/>
  <p:tag name="ARTICULATE_PLAYER_CONTROL_NEXT" val="True"/>
  <p:tag name="ARTICULATE_USED_LAYOUT" val="2"/>
</p:tagLst>
</file>

<file path=ppt/tags/tag12.xml><?xml version="1.0" encoding="utf-8"?>
<p:tagLst xmlns:a="http://schemas.openxmlformats.org/drawingml/2006/main" xmlns:r="http://schemas.openxmlformats.org/officeDocument/2006/relationships" xmlns:p="http://schemas.openxmlformats.org/presentationml/2006/main">
  <p:tag name="AUDIO_ID" val="265"/>
  <p:tag name="ARTICULATE_NAV_LEVEL" val="1"/>
  <p:tag name="ARTICULATE_TOC_EXPANDED" val="True"/>
  <p:tag name="ARTICULATE_SLIDE_PRESENTER_GUID" val="efcbe539-5b6d-445b-b6b5-02776ef70620"/>
  <p:tag name="ARTICULATE_SLIDE_PAUSE" val="1"/>
  <p:tag name="ARTICULATE_HIDE_SLIDE" val="0"/>
  <p:tag name="ARTICULATE_PLAYER_CONTROL_PREVIOUS" val="True"/>
  <p:tag name="ARTICULATE_PLAYER_CONTROL_NEXT" val="True"/>
  <p:tag name="ARTICULATE_USED_LAYOUT" val="15"/>
</p:tagLst>
</file>

<file path=ppt/tags/tag13.xml><?xml version="1.0" encoding="utf-8"?>
<p:tagLst xmlns:a="http://schemas.openxmlformats.org/drawingml/2006/main" xmlns:r="http://schemas.openxmlformats.org/officeDocument/2006/relationships" xmlns:p="http://schemas.openxmlformats.org/presentationml/2006/main">
  <p:tag name="AUDIO_ID" val="266"/>
  <p:tag name="ARTICULATE_NAV_LEVEL" val="1"/>
  <p:tag name="ARTICULATE_TOC_EXPANDED" val="True"/>
  <p:tag name="ARTICULATE_SLIDE_PRESENTER_GUID" val="efcbe539-5b6d-445b-b6b5-02776ef70620"/>
  <p:tag name="ARTICULATE_SLIDE_PAUSE" val="1"/>
  <p:tag name="ARTICULATE_HIDE_SLIDE" val="0"/>
  <p:tag name="ARTICULATE_PLAYER_CONTROL_PREVIOUS" val="True"/>
  <p:tag name="ARTICULATE_PLAYER_CONTROL_NEXT" val="True"/>
  <p:tag name="ARTICULATE_USED_LAYOUT" val="2"/>
</p:tagLst>
</file>

<file path=ppt/tags/tag14.xml><?xml version="1.0" encoding="utf-8"?>
<p:tagLst xmlns:a="http://schemas.openxmlformats.org/drawingml/2006/main" xmlns:r="http://schemas.openxmlformats.org/officeDocument/2006/relationships" xmlns:p="http://schemas.openxmlformats.org/presentationml/2006/main">
  <p:tag name="ARTICULATE_LOCK_SLIDE" val="0"/>
  <p:tag name="AUDIO_ID" val="267"/>
  <p:tag name="ARTICULATE_NAV_LEVEL" val="1"/>
  <p:tag name="ARTICULATE_TOC_EXPANDED" val="True"/>
  <p:tag name="ARTICULATE_SLIDE_PRESENTER_GUID" val="efcbe539-5b6d-445b-b6b5-02776ef70620"/>
  <p:tag name="ARTICULATE_SLIDE_PAUSE" val="1"/>
  <p:tag name="ARTICULATE_HIDE_SLIDE" val="0"/>
  <p:tag name="ARTICULATE_PLAYER_CONTROL_PREVIOUS" val="True"/>
  <p:tag name="ARTICULATE_PLAYER_CONTROL_NEXT" val="True"/>
  <p:tag name="ARTICULATE_USED_LAYOUT" val="2"/>
</p:tagLst>
</file>

<file path=ppt/tags/tag15.xml><?xml version="1.0" encoding="utf-8"?>
<p:tagLst xmlns:a="http://schemas.openxmlformats.org/drawingml/2006/main" xmlns:r="http://schemas.openxmlformats.org/officeDocument/2006/relationships" xmlns:p="http://schemas.openxmlformats.org/presentationml/2006/main">
  <p:tag name="AUDIO_ID" val="268"/>
  <p:tag name="ARTICULATE_NAV_LEVEL" val="1"/>
  <p:tag name="ARTICULATE_TOC_EXPANDED" val="True"/>
  <p:tag name="ARTICULATE_SLIDE_PRESENTER_GUID" val="efcbe539-5b6d-445b-b6b5-02776ef70620"/>
  <p:tag name="ARTICULATE_SLIDE_PAUSE" val="1"/>
  <p:tag name="ARTICULATE_HIDE_SLIDE" val="0"/>
  <p:tag name="ARTICULATE_PLAYER_CONTROL_PREVIOUS" val="True"/>
  <p:tag name="ARTICULATE_PLAYER_CONTROL_NEXT" val="True"/>
  <p:tag name="ARTICULATE_USED_LAYOUT" val="15"/>
</p:tagLst>
</file>

<file path=ppt/tags/tag16.xml><?xml version="1.0" encoding="utf-8"?>
<p:tagLst xmlns:a="http://schemas.openxmlformats.org/drawingml/2006/main" xmlns:r="http://schemas.openxmlformats.org/officeDocument/2006/relationships" xmlns:p="http://schemas.openxmlformats.org/presentationml/2006/main">
  <p:tag name="AUDIO_ID" val="269"/>
  <p:tag name="ARTICULATE_NAV_LEVEL" val="1"/>
  <p:tag name="ARTICULATE_TOC_EXPANDED" val="True"/>
  <p:tag name="ARTICULATE_SLIDE_PRESENTER_GUID" val="efcbe539-5b6d-445b-b6b5-02776ef70620"/>
  <p:tag name="ARTICULATE_SLIDE_PAUSE" val="1"/>
  <p:tag name="ARTICULATE_HIDE_SLIDE" val="0"/>
  <p:tag name="ARTICULATE_PLAYER_CONTROL_PREVIOUS" val="True"/>
  <p:tag name="ARTICULATE_PLAYER_CONTROL_NEXT" val="True"/>
  <p:tag name="ARTICULATE_USED_LAYOUT" val="15"/>
</p:tagLst>
</file>

<file path=ppt/tags/tag17.xml><?xml version="1.0" encoding="utf-8"?>
<p:tagLst xmlns:a="http://schemas.openxmlformats.org/drawingml/2006/main" xmlns:r="http://schemas.openxmlformats.org/officeDocument/2006/relationships" xmlns:p="http://schemas.openxmlformats.org/presentationml/2006/main">
  <p:tag name="AUDIO_ID" val="270"/>
  <p:tag name="ARTICULATE_NAV_LEVEL" val="1"/>
  <p:tag name="ARTICULATE_TOC_EXPANDED" val="True"/>
  <p:tag name="ARTICULATE_SLIDE_PRESENTER_GUID" val="efcbe539-5b6d-445b-b6b5-02776ef70620"/>
  <p:tag name="ARTICULATE_SLIDE_PAUSE" val="1"/>
  <p:tag name="ARTICULATE_HIDE_SLIDE" val="0"/>
  <p:tag name="ARTICULATE_PLAYER_CONTROL_PREVIOUS" val="True"/>
  <p:tag name="ARTICULATE_PLAYER_CONTROL_NEXT" val="True"/>
  <p:tag name="ARTICULATE_USED_LAYOUT" val="15"/>
</p:tagLst>
</file>

<file path=ppt/tags/tag18.xml><?xml version="1.0" encoding="utf-8"?>
<p:tagLst xmlns:a="http://schemas.openxmlformats.org/drawingml/2006/main" xmlns:r="http://schemas.openxmlformats.org/officeDocument/2006/relationships" xmlns:p="http://schemas.openxmlformats.org/presentationml/2006/main">
  <p:tag name="AUDIO_ID" val="271"/>
  <p:tag name="ARTICULATE_NAV_LEVEL" val="1"/>
  <p:tag name="ARTICULATE_TOC_EXPANDED" val="True"/>
  <p:tag name="ARTICULATE_SLIDE_PRESENTER_GUID" val="efcbe539-5b6d-445b-b6b5-02776ef70620"/>
  <p:tag name="ARTICULATE_SLIDE_PAUSE" val="1"/>
  <p:tag name="ARTICULATE_HIDE_SLIDE" val="0"/>
  <p:tag name="ARTICULATE_PLAYER_CONTROL_PREVIOUS" val="True"/>
  <p:tag name="ARTICULATE_PLAYER_CONTROL_NEXT" val="True"/>
  <p:tag name="ARTICULATE_USED_LAYOUT" val="15"/>
</p:tagLst>
</file>

<file path=ppt/tags/tag19.xml><?xml version="1.0" encoding="utf-8"?>
<p:tagLst xmlns:a="http://schemas.openxmlformats.org/drawingml/2006/main" xmlns:r="http://schemas.openxmlformats.org/officeDocument/2006/relationships" xmlns:p="http://schemas.openxmlformats.org/presentationml/2006/main">
  <p:tag name="AUDIO_ID" val="272"/>
  <p:tag name="ARTICULATE_NAV_LEVEL" val="1"/>
  <p:tag name="ARTICULATE_TOC_EXPANDED" val="True"/>
  <p:tag name="ARTICULATE_SLIDE_PRESENTER_GUID" val="efcbe539-5b6d-445b-b6b5-02776ef70620"/>
  <p:tag name="ARTICULATE_SLIDE_PAUSE" val="1"/>
  <p:tag name="ARTICULATE_HIDE_SLIDE" val="0"/>
  <p:tag name="ARTICULATE_PLAYER_CONTROL_PREVIOUS" val="True"/>
  <p:tag name="ARTICULATE_PLAYER_CONTROL_NEXT" val="True"/>
  <p:tag name="ARTICULATE_USED_LAYOUT" val="15"/>
</p:tagLst>
</file>

<file path=ppt/tags/tag2.xml><?xml version="1.0" encoding="utf-8"?>
<p:tagLst xmlns:a="http://schemas.openxmlformats.org/drawingml/2006/main" xmlns:r="http://schemas.openxmlformats.org/officeDocument/2006/relationships" xmlns:p="http://schemas.openxmlformats.org/presentationml/2006/main">
  <p:tag name="AUDIO_ID" val="256"/>
  <p:tag name="ARTICULATE_SLIDE_THUMBNAIL_REFRESH" val="1"/>
  <p:tag name="ARTICULATE_NAV_LEVEL" val="1"/>
  <p:tag name="ARTICULATE_TOC_EXPANDED" val="True"/>
  <p:tag name="ARTICULATE_SLIDE_PRESENTER_GUID" val="efcbe539-5b6d-445b-b6b5-02776ef70620"/>
  <p:tag name="ARTICULATE_SLIDE_PAUSE" val="1"/>
  <p:tag name="ARTICULATE_HIDE_SLIDE" val="0"/>
  <p:tag name="ARTICULATE_PLAYER_CONTROL_PREVIOUS" val="True"/>
  <p:tag name="ARTICULATE_PLAYER_CONTROL_NEXT" val="True"/>
  <p:tag name="ARTICULATE_USED_LAYOUT" val="3"/>
</p:tagLst>
</file>

<file path=ppt/tags/tag20.xml><?xml version="1.0" encoding="utf-8"?>
<p:tagLst xmlns:a="http://schemas.openxmlformats.org/drawingml/2006/main" xmlns:r="http://schemas.openxmlformats.org/officeDocument/2006/relationships" xmlns:p="http://schemas.openxmlformats.org/presentationml/2006/main">
  <p:tag name="AUDIO_ID" val="273"/>
  <p:tag name="ARTICULATE_LOCK_SLIDE" val="0"/>
  <p:tag name="ARTICULATE_NAV_LEVEL" val="1"/>
  <p:tag name="ARTICULATE_TOC_EXPANDED" val="True"/>
  <p:tag name="ARTICULATE_SLIDE_PRESENTER_GUID" val="efcbe539-5b6d-445b-b6b5-02776ef70620"/>
  <p:tag name="ARTICULATE_SLIDE_PAUSE" val="1"/>
  <p:tag name="ARTICULATE_HIDE_SLIDE" val="0"/>
  <p:tag name="ARTICULATE_PLAYER_CONTROL_PREVIOUS" val="True"/>
  <p:tag name="ARTICULATE_PLAYER_CONTROL_NEXT" val="True"/>
  <p:tag name="ARTICULATE_USED_LAYOUT" val="15"/>
</p:tagLst>
</file>

<file path=ppt/tags/tag21.xml><?xml version="1.0" encoding="utf-8"?>
<p:tagLst xmlns:a="http://schemas.openxmlformats.org/drawingml/2006/main" xmlns:r="http://schemas.openxmlformats.org/officeDocument/2006/relationships" xmlns:p="http://schemas.openxmlformats.org/presentationml/2006/main">
  <p:tag name="AUDIO_ID" val="274"/>
  <p:tag name="ARTICULATE_LOCK_SLIDE" val="0"/>
  <p:tag name="ARTICULATE_NAV_LEVEL" val="1"/>
  <p:tag name="ARTICULATE_TOC_EXPANDED" val="True"/>
  <p:tag name="ARTICULATE_SLIDE_PRESENTER_GUID" val="efcbe539-5b6d-445b-b6b5-02776ef70620"/>
  <p:tag name="ARTICULATE_SLIDE_PAUSE" val="1"/>
  <p:tag name="ARTICULATE_HIDE_SLIDE" val="0"/>
  <p:tag name="ARTICULATE_PLAYER_CONTROL_PREVIOUS" val="True"/>
  <p:tag name="ARTICULATE_PLAYER_CONTROL_NEXT" val="True"/>
  <p:tag name="ARTICULATE_USED_LAYOUT" val="15"/>
</p:tagLst>
</file>

<file path=ppt/tags/tag22.xml><?xml version="1.0" encoding="utf-8"?>
<p:tagLst xmlns:a="http://schemas.openxmlformats.org/drawingml/2006/main" xmlns:r="http://schemas.openxmlformats.org/officeDocument/2006/relationships" xmlns:p="http://schemas.openxmlformats.org/presentationml/2006/main">
  <p:tag name="AUDIO_ID" val="275"/>
  <p:tag name="ARTICULATE_LOCK_SLIDE" val="0"/>
  <p:tag name="ARTICULATE_NAV_LEVEL" val="1"/>
  <p:tag name="ARTICULATE_TOC_EXPANDED" val="True"/>
  <p:tag name="ARTICULATE_SLIDE_PRESENTER_GUID" val="efcbe539-5b6d-445b-b6b5-02776ef70620"/>
  <p:tag name="ARTICULATE_SLIDE_PAUSE" val="1"/>
  <p:tag name="ARTICULATE_HIDE_SLIDE" val="0"/>
  <p:tag name="ARTICULATE_PLAYER_CONTROL_PREVIOUS" val="True"/>
  <p:tag name="ARTICULATE_PLAYER_CONTROL_NEXT" val="True"/>
  <p:tag name="ARTICULATE_USED_LAYOUT" val="15"/>
</p:tagLst>
</file>

<file path=ppt/tags/tag23.xml><?xml version="1.0" encoding="utf-8"?>
<p:tagLst xmlns:a="http://schemas.openxmlformats.org/drawingml/2006/main" xmlns:r="http://schemas.openxmlformats.org/officeDocument/2006/relationships" xmlns:p="http://schemas.openxmlformats.org/presentationml/2006/main">
  <p:tag name="AUDIO_ID" val="276"/>
  <p:tag name="ARTICULATE_LOCK_SLIDE" val="0"/>
  <p:tag name="ARTICULATE_NAV_LEVEL" val="1"/>
  <p:tag name="ARTICULATE_TOC_EXPANDED" val="True"/>
  <p:tag name="ARTICULATE_SLIDE_PRESENTER_GUID" val="efcbe539-5b6d-445b-b6b5-02776ef70620"/>
  <p:tag name="ARTICULATE_SLIDE_PAUSE" val="1"/>
  <p:tag name="ARTICULATE_HIDE_SLIDE" val="0"/>
  <p:tag name="ARTICULATE_PLAYER_CONTROL_PREVIOUS" val="True"/>
  <p:tag name="ARTICULATE_PLAYER_CONTROL_NEXT" val="True"/>
  <p:tag name="ARTICULATE_USED_LAYOUT" val="15"/>
</p:tagLst>
</file>

<file path=ppt/tags/tag24.xml><?xml version="1.0" encoding="utf-8"?>
<p:tagLst xmlns:a="http://schemas.openxmlformats.org/drawingml/2006/main" xmlns:r="http://schemas.openxmlformats.org/officeDocument/2006/relationships" xmlns:p="http://schemas.openxmlformats.org/presentationml/2006/main">
  <p:tag name="AUDIO_ID" val="277"/>
  <p:tag name="ARTICULATE_LOCK_SLIDE" val="0"/>
  <p:tag name="ARTICULATE_NAV_LEVEL" val="1"/>
  <p:tag name="ARTICULATE_TOC_EXPANDED" val="True"/>
  <p:tag name="ARTICULATE_SLIDE_PRESENTER_GUID" val="efcbe539-5b6d-445b-b6b5-02776ef70620"/>
  <p:tag name="ARTICULATE_SLIDE_PAUSE" val="1"/>
  <p:tag name="ARTICULATE_HIDE_SLIDE" val="0"/>
  <p:tag name="ARTICULATE_PLAYER_CONTROL_PREVIOUS" val="True"/>
  <p:tag name="ARTICULATE_PLAYER_CONTROL_NEXT" val="True"/>
  <p:tag name="ARTICULATE_USED_LAYOUT" val="15"/>
</p:tagLst>
</file>

<file path=ppt/tags/tag25.xml><?xml version="1.0" encoding="utf-8"?>
<p:tagLst xmlns:a="http://schemas.openxmlformats.org/drawingml/2006/main" xmlns:r="http://schemas.openxmlformats.org/officeDocument/2006/relationships" xmlns:p="http://schemas.openxmlformats.org/presentationml/2006/main">
  <p:tag name="AUDIO_ID" val="278"/>
  <p:tag name="ARTICULATE_LOCK_SLIDE" val="0"/>
  <p:tag name="ARTICULATE_NAV_LEVEL" val="1"/>
  <p:tag name="ARTICULATE_TOC_EXPANDED" val="True"/>
  <p:tag name="ARTICULATE_SLIDE_PRESENTER_GUID" val="efcbe539-5b6d-445b-b6b5-02776ef70620"/>
  <p:tag name="ARTICULATE_SLIDE_PAUSE" val="1"/>
  <p:tag name="ARTICULATE_HIDE_SLIDE" val="0"/>
  <p:tag name="ARTICULATE_PLAYER_CONTROL_PREVIOUS" val="True"/>
  <p:tag name="ARTICULATE_PLAYER_CONTROL_NEXT" val="True"/>
  <p:tag name="ARTICULATE_USED_LAYOUT" val="15"/>
</p:tagLst>
</file>

<file path=ppt/tags/tag26.xml><?xml version="1.0" encoding="utf-8"?>
<p:tagLst xmlns:a="http://schemas.openxmlformats.org/drawingml/2006/main" xmlns:r="http://schemas.openxmlformats.org/officeDocument/2006/relationships" xmlns:p="http://schemas.openxmlformats.org/presentationml/2006/main">
  <p:tag name="AUDIO_ID" val="279"/>
  <p:tag name="ARTICULATE_LOCK_SLIDE" val="0"/>
  <p:tag name="ARTICULATE_NAV_LEVEL" val="1"/>
  <p:tag name="ARTICULATE_TOC_EXPANDED" val="True"/>
  <p:tag name="ARTICULATE_SLIDE_PRESENTER_GUID" val="efcbe539-5b6d-445b-b6b5-02776ef70620"/>
  <p:tag name="ARTICULATE_SLIDE_PAUSE" val="1"/>
  <p:tag name="ARTICULATE_HIDE_SLIDE" val="0"/>
  <p:tag name="ARTICULATE_PLAYER_CONTROL_PREVIOUS" val="True"/>
  <p:tag name="ARTICULATE_PLAYER_CONTROL_NEXT" val="True"/>
  <p:tag name="ARTICULATE_USED_LAYOUT" val="15"/>
</p:tagLst>
</file>

<file path=ppt/tags/tag27.xml><?xml version="1.0" encoding="utf-8"?>
<p:tagLst xmlns:a="http://schemas.openxmlformats.org/drawingml/2006/main" xmlns:r="http://schemas.openxmlformats.org/officeDocument/2006/relationships" xmlns:p="http://schemas.openxmlformats.org/presentationml/2006/main">
  <p:tag name="AUDIO_ID" val="280"/>
  <p:tag name="ARTICULATE_LOCK_SLIDE" val="0"/>
  <p:tag name="ARTICULATE_NAV_LEVEL" val="1"/>
  <p:tag name="ARTICULATE_TOC_EXPANDED" val="True"/>
  <p:tag name="ARTICULATE_SLIDE_PRESENTER_GUID" val="efcbe539-5b6d-445b-b6b5-02776ef70620"/>
  <p:tag name="ARTICULATE_SLIDE_PAUSE" val="1"/>
  <p:tag name="ARTICULATE_HIDE_SLIDE" val="0"/>
  <p:tag name="ARTICULATE_PLAYER_CONTROL_PREVIOUS" val="True"/>
  <p:tag name="ARTICULATE_PLAYER_CONTROL_NEXT" val="True"/>
  <p:tag name="ARTICULATE_USED_LAYOUT" val="15"/>
</p:tagLst>
</file>

<file path=ppt/tags/tag28.xml><?xml version="1.0" encoding="utf-8"?>
<p:tagLst xmlns:a="http://schemas.openxmlformats.org/drawingml/2006/main" xmlns:r="http://schemas.openxmlformats.org/officeDocument/2006/relationships" xmlns:p="http://schemas.openxmlformats.org/presentationml/2006/main">
  <p:tag name="AUDIO_ID" val="281"/>
  <p:tag name="ARTICULATE_LOCK_SLIDE" val="0"/>
  <p:tag name="ARTICULATE_NAV_LEVEL" val="1"/>
  <p:tag name="ARTICULATE_TOC_EXPANDED" val="True"/>
  <p:tag name="ARTICULATE_SLIDE_PRESENTER_GUID" val="efcbe539-5b6d-445b-b6b5-02776ef70620"/>
  <p:tag name="ARTICULATE_SLIDE_PAUSE" val="1"/>
  <p:tag name="ARTICULATE_HIDE_SLIDE" val="0"/>
  <p:tag name="ARTICULATE_PLAYER_CONTROL_PREVIOUS" val="True"/>
  <p:tag name="ARTICULATE_PLAYER_CONTROL_NEXT" val="True"/>
  <p:tag name="ARTICULATE_USED_LAYOUT" val="15"/>
</p:tagLst>
</file>

<file path=ppt/tags/tag29.xml><?xml version="1.0" encoding="utf-8"?>
<p:tagLst xmlns:a="http://schemas.openxmlformats.org/drawingml/2006/main" xmlns:r="http://schemas.openxmlformats.org/officeDocument/2006/relationships" xmlns:p="http://schemas.openxmlformats.org/presentationml/2006/main">
  <p:tag name="AUDIO_ID" val="282"/>
  <p:tag name="ARTICULATE_LOCK_SLIDE" val="0"/>
  <p:tag name="ARTICULATE_NAV_LEVEL" val="1"/>
  <p:tag name="ARTICULATE_TOC_EXPANDED" val="True"/>
  <p:tag name="ARTICULATE_SLIDE_PRESENTER_GUID" val="efcbe539-5b6d-445b-b6b5-02776ef70620"/>
  <p:tag name="ARTICULATE_SLIDE_PAUSE" val="1"/>
  <p:tag name="ARTICULATE_HIDE_SLIDE" val="0"/>
  <p:tag name="ARTICULATE_PLAYER_CONTROL_PREVIOUS" val="True"/>
  <p:tag name="ARTICULATE_PLAYER_CONTROL_NEXT" val="True"/>
  <p:tag name="ARTICULATE_USED_LAYOUT" val="15"/>
</p:tagLst>
</file>

<file path=ppt/tags/tag3.xml><?xml version="1.0" encoding="utf-8"?>
<p:tagLst xmlns:a="http://schemas.openxmlformats.org/drawingml/2006/main" xmlns:r="http://schemas.openxmlformats.org/officeDocument/2006/relationships" xmlns:p="http://schemas.openxmlformats.org/presentationml/2006/main">
  <p:tag name="ARTICULATE_LOCK_SLIDE" val="0"/>
  <p:tag name="AUDIO_ID" val="257"/>
  <p:tag name="ARTICULATE_NAV_LEVEL" val="1"/>
  <p:tag name="ARTICULATE_TOC_EXPANDED" val="True"/>
  <p:tag name="ARTICULATE_SLIDE_PRESENTER_GUID" val="efcbe539-5b6d-445b-b6b5-02776ef70620"/>
  <p:tag name="ARTICULATE_SLIDE_PAUSE" val="1"/>
  <p:tag name="ARTICULATE_HIDE_SLIDE" val="0"/>
  <p:tag name="ARTICULATE_PLAYER_CONTROL_PREVIOUS" val="True"/>
  <p:tag name="ARTICULATE_PLAYER_CONTROL_NEXT" val="True"/>
  <p:tag name="ARTICULATE_USED_LAYOUT" val="2"/>
</p:tagLst>
</file>

<file path=ppt/tags/tag30.xml><?xml version="1.0" encoding="utf-8"?>
<p:tagLst xmlns:a="http://schemas.openxmlformats.org/drawingml/2006/main" xmlns:r="http://schemas.openxmlformats.org/officeDocument/2006/relationships" xmlns:p="http://schemas.openxmlformats.org/presentationml/2006/main">
  <p:tag name="AUDIO_ID" val="283"/>
  <p:tag name="ARTICULATE_LOCK_SLIDE" val="0"/>
  <p:tag name="ARTICULATE_NAV_LEVEL" val="1"/>
  <p:tag name="ARTICULATE_TOC_EXPANDED" val="True"/>
  <p:tag name="ARTICULATE_SLIDE_PRESENTER_GUID" val="efcbe539-5b6d-445b-b6b5-02776ef70620"/>
  <p:tag name="ARTICULATE_SLIDE_PAUSE" val="1"/>
  <p:tag name="ARTICULATE_HIDE_SLIDE" val="0"/>
  <p:tag name="ARTICULATE_PLAYER_CONTROL_PREVIOUS" val="True"/>
  <p:tag name="ARTICULATE_PLAYER_CONTROL_NEXT" val="True"/>
  <p:tag name="ARTICULATE_USED_LAYOUT" val="15"/>
</p:tagLst>
</file>

<file path=ppt/tags/tag31.xml><?xml version="1.0" encoding="utf-8"?>
<p:tagLst xmlns:a="http://schemas.openxmlformats.org/drawingml/2006/main" xmlns:r="http://schemas.openxmlformats.org/officeDocument/2006/relationships" xmlns:p="http://schemas.openxmlformats.org/presentationml/2006/main">
  <p:tag name="AUDIO_ID" val="284"/>
  <p:tag name="ARTICULATE_LOCK_SLIDE" val="0"/>
  <p:tag name="ARTICULATE_NAV_LEVEL" val="1"/>
  <p:tag name="ARTICULATE_TOC_EXPANDED" val="True"/>
  <p:tag name="ARTICULATE_SLIDE_PRESENTER_GUID" val="efcbe539-5b6d-445b-b6b5-02776ef70620"/>
  <p:tag name="ARTICULATE_SLIDE_PAUSE" val="1"/>
  <p:tag name="ARTICULATE_HIDE_SLIDE" val="0"/>
  <p:tag name="ARTICULATE_PLAYER_CONTROL_PREVIOUS" val="True"/>
  <p:tag name="ARTICULATE_PLAYER_CONTROL_NEXT" val="True"/>
  <p:tag name="ARTICULATE_USED_LAYOUT" val="15"/>
</p:tagLst>
</file>

<file path=ppt/tags/tag32.xml><?xml version="1.0" encoding="utf-8"?>
<p:tagLst xmlns:a="http://schemas.openxmlformats.org/drawingml/2006/main" xmlns:r="http://schemas.openxmlformats.org/officeDocument/2006/relationships" xmlns:p="http://schemas.openxmlformats.org/presentationml/2006/main">
  <p:tag name="AUDIO_ID" val="285"/>
  <p:tag name="ARTICULATE_LOCK_SLIDE" val="0"/>
  <p:tag name="ARTICULATE_NAV_LEVEL" val="1"/>
  <p:tag name="ARTICULATE_TOC_EXPANDED" val="True"/>
  <p:tag name="ARTICULATE_SLIDE_PRESENTER_GUID" val="efcbe539-5b6d-445b-b6b5-02776ef70620"/>
  <p:tag name="ARTICULATE_SLIDE_PAUSE" val="1"/>
  <p:tag name="ARTICULATE_HIDE_SLIDE" val="0"/>
  <p:tag name="ARTICULATE_PLAYER_CONTROL_PREVIOUS" val="True"/>
  <p:tag name="ARTICULATE_PLAYER_CONTROL_NEXT" val="True"/>
  <p:tag name="ARTICULATE_USED_LAYOUT" val="5"/>
</p:tagLst>
</file>

<file path=ppt/tags/tag33.xml><?xml version="1.0" encoding="utf-8"?>
<p:tagLst xmlns:a="http://schemas.openxmlformats.org/drawingml/2006/main" xmlns:r="http://schemas.openxmlformats.org/officeDocument/2006/relationships" xmlns:p="http://schemas.openxmlformats.org/presentationml/2006/main">
  <p:tag name="AUDIO_ID" val="286"/>
  <p:tag name="ARTICULATE_LOCK_SLIDE" val="0"/>
  <p:tag name="ARTICULATE_NAV_LEVEL" val="1"/>
  <p:tag name="ARTICULATE_TOC_EXPANDED" val="True"/>
  <p:tag name="ARTICULATE_SLIDE_PRESENTER_GUID" val="efcbe539-5b6d-445b-b6b5-02776ef70620"/>
  <p:tag name="ARTICULATE_SLIDE_PAUSE" val="1"/>
  <p:tag name="ARTICULATE_HIDE_SLIDE" val="0"/>
  <p:tag name="ARTICULATE_PLAYER_CONTROL_PREVIOUS" val="True"/>
  <p:tag name="ARTICULATE_PLAYER_CONTROL_NEXT" val="True"/>
  <p:tag name="ARTICULATE_USED_LAYOUT" val="15"/>
</p:tagLst>
</file>

<file path=ppt/tags/tag34.xml><?xml version="1.0" encoding="utf-8"?>
<p:tagLst xmlns:a="http://schemas.openxmlformats.org/drawingml/2006/main" xmlns:r="http://schemas.openxmlformats.org/officeDocument/2006/relationships" xmlns:p="http://schemas.openxmlformats.org/presentationml/2006/main">
  <p:tag name="AUDIO_ID" val="287"/>
  <p:tag name="ARTICULATE_LOCK_SLIDE" val="0"/>
  <p:tag name="ARTICULATE_NAV_LEVEL" val="1"/>
  <p:tag name="ARTICULATE_TOC_EXPANDED" val="True"/>
  <p:tag name="ARTICULATE_SLIDE_PRESENTER_GUID" val="efcbe539-5b6d-445b-b6b5-02776ef70620"/>
  <p:tag name="ARTICULATE_SLIDE_PAUSE" val="1"/>
  <p:tag name="ARTICULATE_HIDE_SLIDE" val="0"/>
  <p:tag name="ARTICULATE_PLAYER_CONTROL_PREVIOUS" val="True"/>
  <p:tag name="ARTICULATE_PLAYER_CONTROL_NEXT" val="True"/>
  <p:tag name="ARTICULATE_USED_LAYOUT" val="15"/>
</p:tagLst>
</file>

<file path=ppt/tags/tag4.xml><?xml version="1.0" encoding="utf-8"?>
<p:tagLst xmlns:a="http://schemas.openxmlformats.org/drawingml/2006/main" xmlns:r="http://schemas.openxmlformats.org/officeDocument/2006/relationships" xmlns:p="http://schemas.openxmlformats.org/presentationml/2006/main">
  <p:tag name="ARTICULATE_LOCK_SLIDE" val="0"/>
  <p:tag name="AUDIO_ID" val="258"/>
  <p:tag name="ARTICULATE_NAV_LEVEL" val="1"/>
  <p:tag name="ARTICULATE_TOC_EXPANDED" val="True"/>
  <p:tag name="ARTICULATE_SLIDE_PRESENTER_GUID" val="efcbe539-5b6d-445b-b6b5-02776ef70620"/>
  <p:tag name="ARTICULATE_SLIDE_PAUSE" val="1"/>
  <p:tag name="ARTICULATE_HIDE_SLIDE" val="0"/>
  <p:tag name="ARTICULATE_PLAYER_CONTROL_PREVIOUS" val="True"/>
  <p:tag name="ARTICULATE_PLAYER_CONTROL_NEXT" val="True"/>
  <p:tag name="ARTICULATE_USED_LAYOUT" val="15"/>
</p:tagLst>
</file>

<file path=ppt/tags/tag5.xml><?xml version="1.0" encoding="utf-8"?>
<p:tagLst xmlns:a="http://schemas.openxmlformats.org/drawingml/2006/main" xmlns:r="http://schemas.openxmlformats.org/officeDocument/2006/relationships" xmlns:p="http://schemas.openxmlformats.org/presentationml/2006/main">
  <p:tag name="ARTICULATE_LOCK_SLIDE" val="0"/>
  <p:tag name="AUDIO_ID" val="259"/>
  <p:tag name="ARTICULATE_NAV_LEVEL" val="1"/>
  <p:tag name="ARTICULATE_TOC_EXPANDED" val="True"/>
  <p:tag name="ARTICULATE_SLIDE_PRESENTER_GUID" val="efcbe539-5b6d-445b-b6b5-02776ef70620"/>
  <p:tag name="ARTICULATE_SLIDE_PAUSE" val="1"/>
  <p:tag name="ARTICULATE_HIDE_SLIDE" val="0"/>
  <p:tag name="ARTICULATE_PLAYER_CONTROL_PREVIOUS" val="True"/>
  <p:tag name="ARTICULATE_PLAYER_CONTROL_NEXT" val="True"/>
  <p:tag name="ARTICULATE_USED_LAYOUT" val="15"/>
</p:tagLst>
</file>

<file path=ppt/tags/tag6.xml><?xml version="1.0" encoding="utf-8"?>
<p:tagLst xmlns:a="http://schemas.openxmlformats.org/drawingml/2006/main" xmlns:r="http://schemas.openxmlformats.org/officeDocument/2006/relationships" xmlns:p="http://schemas.openxmlformats.org/presentationml/2006/main">
  <p:tag name="AUDIO_ID" val="260"/>
  <p:tag name="ARTICULATE_NAV_LEVEL" val="1"/>
  <p:tag name="ARTICULATE_TOC_EXPANDED" val="True"/>
  <p:tag name="ARTICULATE_SLIDE_PRESENTER_GUID" val="efcbe539-5b6d-445b-b6b5-02776ef70620"/>
  <p:tag name="ARTICULATE_SLIDE_PAUSE" val="1"/>
  <p:tag name="ARTICULATE_HIDE_SLIDE" val="0"/>
  <p:tag name="ARTICULATE_PLAYER_CONTROL_PREVIOUS" val="True"/>
  <p:tag name="ARTICULATE_PLAYER_CONTROL_NEXT" val="True"/>
  <p:tag name="ARTICULATE_USED_LAYOUT" val="2"/>
</p:tagLst>
</file>

<file path=ppt/tags/tag7.xml><?xml version="1.0" encoding="utf-8"?>
<p:tagLst xmlns:a="http://schemas.openxmlformats.org/drawingml/2006/main" xmlns:r="http://schemas.openxmlformats.org/officeDocument/2006/relationships" xmlns:p="http://schemas.openxmlformats.org/presentationml/2006/main">
  <p:tag name="AUDIO_ID" val="261"/>
  <p:tag name="ARTICULATE_NAV_LEVEL" val="1"/>
  <p:tag name="ARTICULATE_TOC_EXPANDED" val="True"/>
  <p:tag name="ARTICULATE_SLIDE_PRESENTER_GUID" val="efcbe539-5b6d-445b-b6b5-02776ef70620"/>
  <p:tag name="ARTICULATE_SLIDE_PAUSE" val="1"/>
  <p:tag name="ARTICULATE_HIDE_SLIDE" val="0"/>
  <p:tag name="ARTICULATE_PLAYER_CONTROL_PREVIOUS" val="True"/>
  <p:tag name="ARTICULATE_PLAYER_CONTROL_NEXT" val="True"/>
  <p:tag name="ARTICULATE_USED_LAYOUT" val="2"/>
</p:tagLst>
</file>

<file path=ppt/tags/tag8.xml><?xml version="1.0" encoding="utf-8"?>
<p:tagLst xmlns:a="http://schemas.openxmlformats.org/drawingml/2006/main" xmlns:r="http://schemas.openxmlformats.org/officeDocument/2006/relationships" xmlns:p="http://schemas.openxmlformats.org/presentationml/2006/main">
  <p:tag name="_TPSLAUTO_" val="0"/>
  <p:tag name="_TPSLREQ_" val="true"/>
  <p:tag name="_TPSLLOC_" val="false"/>
  <p:tag name="ARTICULATE_SLIDE_GUID" val="e0b6460e-443a-4326-9fd7-6e5ad7c89a5a"/>
  <p:tag name="ARTICULATE_PLAYLIST_ID" val="-1"/>
  <p:tag name="ARTICULATE_SLIDE_NAV" val="34"/>
  <p:tag name="ARTICULATE_LOCK_SLIDE" val="0"/>
  <p:tag name="AUDIO_ID" val="262"/>
  <p:tag name="ARTICULATE_NAV_LEVEL" val="1"/>
  <p:tag name="ARTICULATE_TOC_EXPANDED" val="True"/>
  <p:tag name="ARTICULATE_SLIDE_PRESENTER_GUID" val="efcbe539-5b6d-445b-b6b5-02776ef70620"/>
  <p:tag name="ARTICULATE_SLIDE_PAUSE" val="1"/>
  <p:tag name="ARTICULATE_HIDE_SLIDE" val="0"/>
  <p:tag name="ARTICULATE_PLAYER_CONTROL_PREVIOUS" val="True"/>
  <p:tag name="ARTICULATE_PLAYER_CONTROL_NEXT" val="True"/>
  <p:tag name="ARTICULATE_USED_LAYOUT" val="6"/>
</p:tagLst>
</file>

<file path=ppt/tags/tag9.xml><?xml version="1.0" encoding="utf-8"?>
<p:tagLst xmlns:a="http://schemas.openxmlformats.org/drawingml/2006/main" xmlns:r="http://schemas.openxmlformats.org/officeDocument/2006/relationships" xmlns:p="http://schemas.openxmlformats.org/presentationml/2006/main">
  <p:tag name="_TPSLAUTO_" val="0"/>
  <p:tag name="_TPSLREQ_" val="true"/>
  <p:tag name="_TPSLLOC_" val="false"/>
  <p:tag name="ARTICULATE_SLIDE_GUID" val="e0b6460e-443a-4326-9fd7-6e5ad7c89a5a"/>
  <p:tag name="ARTICULATE_PLAYLIST_ID" val="-1"/>
  <p:tag name="ARTICULATE_SLIDE_NAV" val="34"/>
  <p:tag name="ARTICULATE_LOCK_SLIDE" val="0"/>
  <p:tag name="AUDIO_ID" val="263"/>
  <p:tag name="ARTICULATE_NAV_LEVEL" val="1"/>
  <p:tag name="ARTICULATE_TOC_EXPANDED" val="True"/>
  <p:tag name="ARTICULATE_SLIDE_PRESENTER_GUID" val="efcbe539-5b6d-445b-b6b5-02776ef70620"/>
  <p:tag name="ARTICULATE_SLIDE_PAUSE" val="1"/>
  <p:tag name="ARTICULATE_HIDE_SLIDE" val="0"/>
  <p:tag name="ARTICULATE_PLAYER_CONTROL_PREVIOUS" val="True"/>
  <p:tag name="ARTICULATE_PLAYER_CONTROL_NEXT" val="True"/>
  <p:tag name="ARTICULATE_USED_LAYOUT" val="6"/>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ew PPT" id="{959E9F63-A055-49D4-85AC-B5B165ABD78C}" vid="{EFEF6EE2-943E-4228-BF63-802A3805925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Mesa Sky PPT Template</Template>
  <TotalTime>8414</TotalTime>
  <Words>2860</Words>
  <Application>Microsoft Office PowerPoint</Application>
  <PresentationFormat>On-screen Show (4:3)</PresentationFormat>
  <Paragraphs>231</Paragraphs>
  <Slides>32</Slides>
  <Notes>32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Calibri</vt:lpstr>
      <vt:lpstr>Lucida Sans</vt:lpstr>
      <vt:lpstr>Wingdings</vt:lpstr>
      <vt:lpstr>1_Office Theme</vt:lpstr>
      <vt:lpstr>Mesa Airlines, Inc. CRJ Fueling Procedures Training   Covering the full policies and procedures for into-plane fueling of the CRJ-900 aircraft.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PHX11711</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Colby, Grant</dc:creator>
  <cp:lastModifiedBy>Park, Jieun</cp:lastModifiedBy>
  <cp:revision>352</cp:revision>
  <dcterms:created xsi:type="dcterms:W3CDTF">2019-01-14T22:42:41Z</dcterms:created>
  <dcterms:modified xsi:type="dcterms:W3CDTF">2024-02-28T19:59:42Z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CRJ 2019 Training vF</vt:lpwstr>
  </property>
  <property fmtid="{D5CDD505-2E9C-101B-9397-08002B2CF9AE}" pid="3" name="ArticulateUseProject">
    <vt:lpwstr>1</vt:lpwstr>
  </property>
  <property fmtid="{D5CDD505-2E9C-101B-9397-08002B2CF9AE}" pid="4" name="ArticulateProjectVersion">
    <vt:lpwstr>8</vt:lpwstr>
  </property>
  <property fmtid="{D5CDD505-2E9C-101B-9397-08002B2CF9AE}" pid="5" name="ArticulateGUID">
    <vt:lpwstr>423423EA-2EC5-4D3A-8A04-DA9E54FA4744</vt:lpwstr>
  </property>
  <property fmtid="{D5CDD505-2E9C-101B-9397-08002B2CF9AE}" pid="6" name="ArticulateProjectFull">
    <vt:lpwstr>G:\AP AOPC\2020 Fuel Training Documents for LMS\CRJ 2020 Training v0.ppta</vt:lpwstr>
  </property>
</Properties>
</file>